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notesSlides/notesSlide3.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notesSlides/notesSlide4.xml" ContentType="application/vnd.openxmlformats-officedocument.presentationml.notesSlide+xml"/>
  <Override PartName="/ppt/charts/chart7.xml" ContentType="application/vnd.openxmlformats-officedocument.drawingml.chart+xml"/>
  <Override PartName="/ppt/notesSlides/notesSlide5.xml" ContentType="application/vnd.openxmlformats-officedocument.presentationml.notesSlide+xml"/>
  <Override PartName="/ppt/charts/chart8.xml" ContentType="application/vnd.openxmlformats-officedocument.drawingml.chart+xml"/>
  <Override PartName="/ppt/notesSlides/notesSlide6.xml" ContentType="application/vnd.openxmlformats-officedocument.presentationml.notesSlide+xml"/>
  <Override PartName="/ppt/charts/chart9.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12"/>
  </p:notesMasterIdLst>
  <p:handoutMasterIdLst>
    <p:handoutMasterId r:id="rId13"/>
  </p:handoutMasterIdLst>
  <p:sldIdLst>
    <p:sldId id="4996" r:id="rId2"/>
    <p:sldId id="4997" r:id="rId3"/>
    <p:sldId id="4965" r:id="rId4"/>
    <p:sldId id="5001" r:id="rId5"/>
    <p:sldId id="4998" r:id="rId6"/>
    <p:sldId id="4999" r:id="rId7"/>
    <p:sldId id="5000" r:id="rId8"/>
    <p:sldId id="4990" r:id="rId9"/>
    <p:sldId id="4991" r:id="rId10"/>
    <p:sldId id="4992" r:id="rId11"/>
  </p:sldIdLst>
  <p:sldSz cx="12192000" cy="6858000"/>
  <p:notesSz cx="6794500" cy="9906000"/>
  <p:defaultTextStyle>
    <a:lvl1pPr marL="0" algn="l" rtl="0" latinLnBrk="0">
      <a:defRPr lang="es-ES" sz="1800" kern="1200">
        <a:solidFill>
          <a:schemeClr val="tx1"/>
        </a:solidFill>
        <a:latin typeface="+mn-lt"/>
        <a:ea typeface="+mn-ea"/>
        <a:cs typeface="+mn-cs"/>
      </a:defRPr>
    </a:lvl1pPr>
    <a:lvl2pPr marL="457200" algn="l" rtl="0" latinLnBrk="0">
      <a:defRPr lang="es-ES" sz="1800" kern="1200">
        <a:solidFill>
          <a:schemeClr val="tx1"/>
        </a:solidFill>
        <a:latin typeface="+mn-lt"/>
        <a:ea typeface="+mn-ea"/>
        <a:cs typeface="+mn-cs"/>
      </a:defRPr>
    </a:lvl2pPr>
    <a:lvl3pPr marL="914400" algn="l" rtl="0" latinLnBrk="0">
      <a:defRPr lang="es-ES" sz="1800" kern="1200">
        <a:solidFill>
          <a:schemeClr val="tx1"/>
        </a:solidFill>
        <a:latin typeface="+mn-lt"/>
        <a:ea typeface="+mn-ea"/>
        <a:cs typeface="+mn-cs"/>
      </a:defRPr>
    </a:lvl3pPr>
    <a:lvl4pPr marL="1371600" algn="l" rtl="0" latinLnBrk="0">
      <a:defRPr lang="es-ES" sz="1800" kern="1200">
        <a:solidFill>
          <a:schemeClr val="tx1"/>
        </a:solidFill>
        <a:latin typeface="+mn-lt"/>
        <a:ea typeface="+mn-ea"/>
        <a:cs typeface="+mn-cs"/>
      </a:defRPr>
    </a:lvl4pPr>
    <a:lvl5pPr marL="1828800" algn="l" rtl="0" latinLnBrk="0">
      <a:defRPr lang="es-ES" sz="1800" kern="1200">
        <a:solidFill>
          <a:schemeClr val="tx1"/>
        </a:solidFill>
        <a:latin typeface="+mn-lt"/>
        <a:ea typeface="+mn-ea"/>
        <a:cs typeface="+mn-cs"/>
      </a:defRPr>
    </a:lvl5pPr>
    <a:lvl6pPr marL="2286000" algn="l" rtl="0" latinLnBrk="0">
      <a:defRPr lang="es-ES" sz="1800" kern="1200">
        <a:solidFill>
          <a:schemeClr val="tx1"/>
        </a:solidFill>
        <a:latin typeface="+mn-lt"/>
        <a:ea typeface="+mn-ea"/>
        <a:cs typeface="+mn-cs"/>
      </a:defRPr>
    </a:lvl6pPr>
    <a:lvl7pPr marL="2743200" algn="l" rtl="0" latinLnBrk="0">
      <a:defRPr lang="es-ES" sz="1800" kern="1200">
        <a:solidFill>
          <a:schemeClr val="tx1"/>
        </a:solidFill>
        <a:latin typeface="+mn-lt"/>
        <a:ea typeface="+mn-ea"/>
        <a:cs typeface="+mn-cs"/>
      </a:defRPr>
    </a:lvl7pPr>
    <a:lvl8pPr marL="3200400" algn="l" rtl="0" latinLnBrk="0">
      <a:defRPr lang="es-ES" sz="1800" kern="1200">
        <a:solidFill>
          <a:schemeClr val="tx1"/>
        </a:solidFill>
        <a:latin typeface="+mn-lt"/>
        <a:ea typeface="+mn-ea"/>
        <a:cs typeface="+mn-cs"/>
      </a:defRPr>
    </a:lvl8pPr>
    <a:lvl9pPr marL="3657600" algn="l" rtl="0" latinLnBrk="0">
      <a:defRPr lang="es-ES" sz="1800" kern="1200">
        <a:solidFill>
          <a:schemeClr val="tx1"/>
        </a:solidFill>
        <a:latin typeface="+mn-lt"/>
        <a:ea typeface="+mn-ea"/>
        <a:cs typeface="+mn-cs"/>
      </a:defRPr>
    </a:lvl9pPr>
    <a:extLst/>
  </p:defaultTextStyle>
  <p:extLst>
    <p:ext uri="{EFAFB233-063F-42B5-8137-9DF3F51BA10A}">
      <p15:sldGuideLst xmlns:p15="http://schemas.microsoft.com/office/powerpoint/2012/main">
        <p15:guide id="1" orient="horz"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2A1C"/>
    <a:srgbClr val="819E43"/>
    <a:srgbClr val="54682C"/>
    <a:srgbClr val="1E3D68"/>
    <a:srgbClr val="576B2D"/>
    <a:srgbClr val="9E945D"/>
    <a:srgbClr val="BA0B6B"/>
    <a:srgbClr val="FFE07D"/>
    <a:srgbClr val="D81689"/>
    <a:srgbClr val="2CC5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03447BB-5D67-496B-8E87-E561075AD55C}" styleName="Estilo oscuro 1 - Énfasis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Estilo medio 4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18603FDC-E32A-4AB5-989C-0864C3EAD2B8}" styleName="Estilo temático 2 - Énfasis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Estilo temático 2 - Énfasis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39" autoAdjust="0"/>
    <p:restoredTop sz="95647" autoAdjust="0"/>
  </p:normalViewPr>
  <p:slideViewPr>
    <p:cSldViewPr>
      <p:cViewPr varScale="1">
        <p:scale>
          <a:sx n="80" d="100"/>
          <a:sy n="80" d="100"/>
        </p:scale>
        <p:origin x="394" y="62"/>
      </p:cViewPr>
      <p:guideLst>
        <p:guide orient="horz"/>
        <p:guide pos="3840"/>
      </p:guideLst>
    </p:cSldViewPr>
  </p:slideViewPr>
  <p:outlineViewPr>
    <p:cViewPr>
      <p:scale>
        <a:sx n="33" d="100"/>
        <a:sy n="33" d="100"/>
      </p:scale>
      <p:origin x="0" y="0"/>
    </p:cViewPr>
  </p:outlineViewPr>
  <p:notesTextViewPr>
    <p:cViewPr>
      <p:scale>
        <a:sx n="300" d="100"/>
        <a:sy n="300" d="100"/>
      </p:scale>
      <p:origin x="0" y="0"/>
    </p:cViewPr>
  </p:notesTextViewPr>
  <p:sorterViewPr>
    <p:cViewPr>
      <p:scale>
        <a:sx n="125" d="100"/>
        <a:sy n="125" d="100"/>
      </p:scale>
      <p:origin x="0" y="0"/>
    </p:cViewPr>
  </p:sorterViewPr>
  <p:notesViewPr>
    <p:cSldViewPr>
      <p:cViewPr varScale="1">
        <p:scale>
          <a:sx n="63" d="100"/>
          <a:sy n="63" d="100"/>
        </p:scale>
        <p:origin x="-2808" y="-102"/>
      </p:cViewPr>
      <p:guideLst>
        <p:guide orient="horz" pos="312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18136764317339332"/>
          <c:y val="0.16682283213465318"/>
          <c:w val="0.67638849359118391"/>
          <c:h val="0.67398687834952553"/>
        </c:manualLayout>
      </c:layout>
      <c:doughnutChart>
        <c:varyColors val="1"/>
        <c:ser>
          <c:idx val="0"/>
          <c:order val="0"/>
          <c:tx>
            <c:strRef>
              <c:f>Hoja1!$B$1</c:f>
              <c:strCache>
                <c:ptCount val="1"/>
                <c:pt idx="0">
                  <c:v>Columna1</c:v>
                </c:pt>
              </c:strCache>
            </c:strRef>
          </c:tx>
          <c:spPr>
            <a:scene3d>
              <a:camera prst="orthographicFront"/>
              <a:lightRig rig="threePt" dir="t"/>
            </a:scene3d>
            <a:sp3d>
              <a:bevelT h="25400"/>
            </a:sp3d>
          </c:spPr>
          <c:explosion val="1"/>
          <c:dPt>
            <c:idx val="0"/>
            <c:bubble3D val="0"/>
            <c:explosion val="4"/>
            <c:spPr>
              <a:solidFill>
                <a:srgbClr val="0070C0"/>
              </a:solidFill>
              <a:scene3d>
                <a:camera prst="orthographicFront"/>
                <a:lightRig rig="threePt" dir="t"/>
              </a:scene3d>
              <a:sp3d>
                <a:bevelT h="25400"/>
              </a:sp3d>
            </c:spPr>
            <c:extLst>
              <c:ext xmlns:c16="http://schemas.microsoft.com/office/drawing/2014/chart" uri="{C3380CC4-5D6E-409C-BE32-E72D297353CC}">
                <c16:uniqueId val="{00000001-798B-4CC1-AF2C-0B775CACBA86}"/>
              </c:ext>
            </c:extLst>
          </c:dPt>
          <c:dPt>
            <c:idx val="1"/>
            <c:bubble3D val="0"/>
            <c:explosion val="2"/>
            <c:spPr>
              <a:solidFill>
                <a:srgbClr val="008E40"/>
              </a:solidFill>
              <a:scene3d>
                <a:camera prst="orthographicFront"/>
                <a:lightRig rig="threePt" dir="t"/>
              </a:scene3d>
              <a:sp3d>
                <a:bevelT h="25400"/>
              </a:sp3d>
            </c:spPr>
            <c:extLst>
              <c:ext xmlns:c16="http://schemas.microsoft.com/office/drawing/2014/chart" uri="{C3380CC4-5D6E-409C-BE32-E72D297353CC}">
                <c16:uniqueId val="{00000003-798B-4CC1-AF2C-0B775CACBA86}"/>
              </c:ext>
            </c:extLst>
          </c:dPt>
          <c:dPt>
            <c:idx val="2"/>
            <c:bubble3D val="0"/>
            <c:explosion val="2"/>
            <c:spPr>
              <a:solidFill>
                <a:srgbClr val="CE0B69"/>
              </a:solidFill>
              <a:scene3d>
                <a:camera prst="orthographicFront"/>
                <a:lightRig rig="threePt" dir="t"/>
              </a:scene3d>
              <a:sp3d>
                <a:bevelT h="25400"/>
              </a:sp3d>
            </c:spPr>
            <c:extLst>
              <c:ext xmlns:c16="http://schemas.microsoft.com/office/drawing/2014/chart" uri="{C3380CC4-5D6E-409C-BE32-E72D297353CC}">
                <c16:uniqueId val="{00000005-798B-4CC1-AF2C-0B775CACBA86}"/>
              </c:ext>
            </c:extLst>
          </c:dPt>
          <c:dPt>
            <c:idx val="3"/>
            <c:bubble3D val="0"/>
            <c:explosion val="2"/>
            <c:spPr>
              <a:solidFill>
                <a:schemeClr val="accent6">
                  <a:lumMod val="75000"/>
                </a:schemeClr>
              </a:solidFill>
              <a:scene3d>
                <a:camera prst="orthographicFront"/>
                <a:lightRig rig="threePt" dir="t"/>
              </a:scene3d>
              <a:sp3d>
                <a:bevelT h="25400"/>
              </a:sp3d>
            </c:spPr>
            <c:extLst>
              <c:ext xmlns:c16="http://schemas.microsoft.com/office/drawing/2014/chart" uri="{C3380CC4-5D6E-409C-BE32-E72D297353CC}">
                <c16:uniqueId val="{00000007-798B-4CC1-AF2C-0B775CACBA86}"/>
              </c:ext>
            </c:extLst>
          </c:dPt>
          <c:dPt>
            <c:idx val="4"/>
            <c:bubble3D val="0"/>
            <c:spPr>
              <a:solidFill>
                <a:schemeClr val="bg1">
                  <a:lumMod val="50000"/>
                </a:schemeClr>
              </a:solidFill>
              <a:scene3d>
                <a:camera prst="orthographicFront"/>
                <a:lightRig rig="threePt" dir="t"/>
              </a:scene3d>
              <a:sp3d>
                <a:bevelT h="25400"/>
              </a:sp3d>
            </c:spPr>
            <c:extLst>
              <c:ext xmlns:c16="http://schemas.microsoft.com/office/drawing/2014/chart" uri="{C3380CC4-5D6E-409C-BE32-E72D297353CC}">
                <c16:uniqueId val="{00000009-798B-4CC1-AF2C-0B775CACBA86}"/>
              </c:ext>
            </c:extLst>
          </c:dPt>
          <c:dLbls>
            <c:dLbl>
              <c:idx val="2"/>
              <c:layout>
                <c:manualLayout>
                  <c:x val="-6.8880359696492519E-2"/>
                  <c:y val="0.12512250390197602"/>
                </c:manualLayout>
              </c:layout>
              <c:spPr>
                <a:noFill/>
                <a:ln>
                  <a:noFill/>
                </a:ln>
                <a:effectLst/>
              </c:spPr>
              <c:txPr>
                <a:bodyPr wrap="square" lIns="38100" tIns="19050" rIns="38100" bIns="19050" anchor="ctr">
                  <a:spAutoFit/>
                </a:bodyPr>
                <a:lstStyle/>
                <a:p>
                  <a:pPr>
                    <a:defRPr sz="1800">
                      <a:solidFill>
                        <a:schemeClr val="tx1"/>
                      </a:solidFill>
                      <a:latin typeface="Arial Narrow" panose="020B0606020202030204" pitchFamily="34" charset="0"/>
                    </a:defRPr>
                  </a:pPr>
                  <a:endParaRPr lang="es-MX"/>
                </a:p>
              </c:txP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5-798B-4CC1-AF2C-0B775CACBA86}"/>
                </c:ext>
              </c:extLst>
            </c:dLbl>
            <c:spPr>
              <a:noFill/>
              <a:ln>
                <a:noFill/>
              </a:ln>
              <a:effectLst/>
            </c:spPr>
            <c:txPr>
              <a:bodyPr wrap="square" lIns="38100" tIns="19050" rIns="38100" bIns="19050" anchor="ctr">
                <a:spAutoFit/>
              </a:bodyPr>
              <a:lstStyle/>
              <a:p>
                <a:pPr>
                  <a:defRPr sz="2400">
                    <a:solidFill>
                      <a:schemeClr val="bg1"/>
                    </a:solidFill>
                    <a:latin typeface="Arial Narrow" panose="020B0606020202030204" pitchFamily="34" charset="0"/>
                  </a:defRPr>
                </a:pPr>
                <a:endParaRPr lang="es-MX"/>
              </a:p>
            </c:txPr>
            <c:showLegendKey val="0"/>
            <c:showVal val="1"/>
            <c:showCatName val="0"/>
            <c:showSerName val="0"/>
            <c:showPercent val="0"/>
            <c:showBubbleSize val="0"/>
            <c:showLeaderLines val="1"/>
            <c:extLst>
              <c:ext xmlns:c15="http://schemas.microsoft.com/office/drawing/2012/chart" uri="{CE6537A1-D6FC-4f65-9D91-7224C49458BB}">
                <c15:layout/>
              </c:ext>
            </c:extLst>
          </c:dLbls>
          <c:cat>
            <c:strRef>
              <c:f>Hoja1!$A$2:$A$6</c:f>
              <c:strCache>
                <c:ptCount val="5"/>
                <c:pt idx="0">
                  <c:v>02 Junio del 2024</c:v>
                </c:pt>
                <c:pt idx="1">
                  <c:v>jun-24</c:v>
                </c:pt>
                <c:pt idx="2">
                  <c:v>En el 2024</c:v>
                </c:pt>
                <c:pt idx="3">
                  <c:v>Otra fecha</c:v>
                </c:pt>
                <c:pt idx="4">
                  <c:v>Ns,Nc</c:v>
                </c:pt>
              </c:strCache>
            </c:strRef>
          </c:cat>
          <c:val>
            <c:numRef>
              <c:f>Hoja1!$B$2:$B$6</c:f>
              <c:numCache>
                <c:formatCode>0.0</c:formatCode>
                <c:ptCount val="5"/>
                <c:pt idx="0">
                  <c:v>51.9</c:v>
                </c:pt>
                <c:pt idx="1">
                  <c:v>20.6</c:v>
                </c:pt>
                <c:pt idx="2">
                  <c:v>2</c:v>
                </c:pt>
                <c:pt idx="3">
                  <c:v>10.4</c:v>
                </c:pt>
                <c:pt idx="4">
                  <c:v>15.1</c:v>
                </c:pt>
              </c:numCache>
            </c:numRef>
          </c:val>
          <c:extLst>
            <c:ext xmlns:c16="http://schemas.microsoft.com/office/drawing/2014/chart" uri="{C3380CC4-5D6E-409C-BE32-E72D297353CC}">
              <c16:uniqueId val="{0000000A-798B-4CC1-AF2C-0B775CACBA86}"/>
            </c:ext>
          </c:extLst>
        </c:ser>
        <c:dLbls>
          <c:showLegendKey val="0"/>
          <c:showVal val="0"/>
          <c:showCatName val="0"/>
          <c:showSerName val="0"/>
          <c:showPercent val="0"/>
          <c:showBubbleSize val="0"/>
          <c:showLeaderLines val="1"/>
        </c:dLbls>
        <c:firstSliceAng val="302"/>
        <c:holeSize val="57"/>
      </c:doughnutChart>
    </c:plotArea>
    <c:plotVisOnly val="1"/>
    <c:dispBlanksAs val="zero"/>
    <c:showDLblsOverMax val="0"/>
  </c:chart>
  <c:txPr>
    <a:bodyPr/>
    <a:lstStyle/>
    <a:p>
      <a:pPr>
        <a:defRPr sz="1800"/>
      </a:pPr>
      <a:endParaRPr lang="es-MX"/>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4402052986377999E-5"/>
          <c:y val="0"/>
          <c:w val="0.99997560688995035"/>
          <c:h val="0.77756544527327531"/>
        </c:manualLayout>
      </c:layout>
      <c:lineChart>
        <c:grouping val="standard"/>
        <c:varyColors val="0"/>
        <c:ser>
          <c:idx val="0"/>
          <c:order val="0"/>
          <c:tx>
            <c:strRef>
              <c:f>Hoja1!$B$1</c:f>
              <c:strCache>
                <c:ptCount val="1"/>
                <c:pt idx="0">
                  <c:v>PAN-PRI-PRD</c:v>
                </c:pt>
              </c:strCache>
            </c:strRef>
          </c:tx>
          <c:spPr>
            <a:ln w="127000">
              <a:solidFill>
                <a:srgbClr val="4FD1FF"/>
              </a:solidFill>
            </a:ln>
          </c:spPr>
          <c:marker>
            <c:symbol val="none"/>
          </c:marker>
          <c:dLbls>
            <c:dLbl>
              <c:idx val="29"/>
              <c:spPr>
                <a:noFill/>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0-0FF3-492D-84CC-3BB4C819D1FC}"/>
                </c:ext>
              </c:extLst>
            </c:dLbl>
            <c:spPr>
              <a:noFill/>
              <a:ln>
                <a:noFill/>
              </a:ln>
              <a:effectLst/>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Ene 24</c:v>
                </c:pt>
                <c:pt idx="1">
                  <c:v>Mar 24</c:v>
                </c:pt>
                <c:pt idx="2">
                  <c:v>Abr 24</c:v>
                </c:pt>
              </c:strCache>
            </c:strRef>
          </c:cat>
          <c:val>
            <c:numRef>
              <c:f>Hoja1!$B$2:$B$4</c:f>
              <c:numCache>
                <c:formatCode>0.0</c:formatCode>
                <c:ptCount val="3"/>
                <c:pt idx="0">
                  <c:v>34.799999999999997</c:v>
                </c:pt>
                <c:pt idx="1">
                  <c:v>31.3</c:v>
                </c:pt>
                <c:pt idx="2">
                  <c:v>31.8</c:v>
                </c:pt>
              </c:numCache>
            </c:numRef>
          </c:val>
          <c:smooth val="0"/>
          <c:extLst>
            <c:ext xmlns:c16="http://schemas.microsoft.com/office/drawing/2014/chart" uri="{C3380CC4-5D6E-409C-BE32-E72D297353CC}">
              <c16:uniqueId val="{00000001-0FF3-492D-84CC-3BB4C819D1FC}"/>
            </c:ext>
          </c:extLst>
        </c:ser>
        <c:ser>
          <c:idx val="1"/>
          <c:order val="1"/>
          <c:tx>
            <c:strRef>
              <c:f>Hoja1!$C$1</c:f>
              <c:strCache>
                <c:ptCount val="1"/>
                <c:pt idx="0">
                  <c:v>Morena2</c:v>
                </c:pt>
              </c:strCache>
            </c:strRef>
          </c:tx>
          <c:spPr>
            <a:ln w="127000">
              <a:solidFill>
                <a:srgbClr val="EC2470"/>
              </a:solidFill>
            </a:ln>
          </c:spPr>
          <c:marker>
            <c:symbol val="none"/>
          </c:marker>
          <c:dLbls>
            <c:dLbl>
              <c:idx val="5"/>
              <c:spPr>
                <a:noFill/>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2-0FF3-492D-84CC-3BB4C819D1FC}"/>
                </c:ext>
              </c:extLst>
            </c:dLbl>
            <c:dLbl>
              <c:idx val="22"/>
              <c:spPr>
                <a:noFill/>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3-0FF3-492D-84CC-3BB4C819D1FC}"/>
                </c:ext>
              </c:extLst>
            </c:dLbl>
            <c:dLbl>
              <c:idx val="23"/>
              <c:spPr>
                <a:noFill/>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4-0FF3-492D-84CC-3BB4C819D1FC}"/>
                </c:ext>
              </c:extLst>
            </c:dLbl>
            <c:dLbl>
              <c:idx val="26"/>
              <c:spPr>
                <a:noFill/>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5-0FF3-492D-84CC-3BB4C819D1FC}"/>
                </c:ext>
              </c:extLst>
            </c:dLbl>
            <c:spPr>
              <a:noFill/>
              <a:ln>
                <a:noFill/>
              </a:ln>
              <a:effectLst/>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Ene 24</c:v>
                </c:pt>
                <c:pt idx="1">
                  <c:v>Mar 24</c:v>
                </c:pt>
                <c:pt idx="2">
                  <c:v>Abr 24</c:v>
                </c:pt>
              </c:strCache>
            </c:strRef>
          </c:cat>
          <c:val>
            <c:numRef>
              <c:f>Hoja1!$C$2:$C$4</c:f>
              <c:numCache>
                <c:formatCode>0.0</c:formatCode>
                <c:ptCount val="3"/>
                <c:pt idx="0">
                  <c:v>49.6</c:v>
                </c:pt>
                <c:pt idx="1">
                  <c:v>49.1</c:v>
                </c:pt>
                <c:pt idx="2">
                  <c:v>49.5</c:v>
                </c:pt>
              </c:numCache>
            </c:numRef>
          </c:val>
          <c:smooth val="0"/>
          <c:extLst>
            <c:ext xmlns:c16="http://schemas.microsoft.com/office/drawing/2014/chart" uri="{C3380CC4-5D6E-409C-BE32-E72D297353CC}">
              <c16:uniqueId val="{00000006-0FF3-492D-84CC-3BB4C819D1FC}"/>
            </c:ext>
          </c:extLst>
        </c:ser>
        <c:ser>
          <c:idx val="2"/>
          <c:order val="2"/>
          <c:tx>
            <c:strRef>
              <c:f>Hoja1!$D$1</c:f>
              <c:strCache>
                <c:ptCount val="1"/>
                <c:pt idx="0">
                  <c:v>MC</c:v>
                </c:pt>
              </c:strCache>
            </c:strRef>
          </c:tx>
          <c:spPr>
            <a:ln w="127000">
              <a:solidFill>
                <a:srgbClr val="F7994B"/>
              </a:solidFill>
            </a:ln>
          </c:spPr>
          <c:marker>
            <c:symbol val="none"/>
          </c:marker>
          <c:dLbls>
            <c:dLbl>
              <c:idx val="26"/>
              <c:spPr>
                <a:noFill/>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7-0FF3-492D-84CC-3BB4C819D1FC}"/>
                </c:ext>
              </c:extLst>
            </c:dLbl>
            <c:dLbl>
              <c:idx val="28"/>
              <c:spPr>
                <a:noFill/>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8-0FF3-492D-84CC-3BB4C819D1FC}"/>
                </c:ext>
              </c:extLst>
            </c:dLbl>
            <c:dLbl>
              <c:idx val="30"/>
              <c:spPr>
                <a:noFill/>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9-0FF3-492D-84CC-3BB4C819D1FC}"/>
                </c:ext>
              </c:extLst>
            </c:dLbl>
            <c:dLbl>
              <c:idx val="31"/>
              <c:spPr>
                <a:noFill/>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A-0FF3-492D-84CC-3BB4C819D1FC}"/>
                </c:ext>
              </c:extLst>
            </c:dLbl>
            <c:spPr>
              <a:noFill/>
              <a:ln>
                <a:noFill/>
              </a:ln>
              <a:effectLst/>
            </c:spPr>
            <c:txPr>
              <a:bodyPr anchorCtr="0"/>
              <a:lstStyle/>
              <a:p>
                <a:pPr algn="ctr">
                  <a:defRPr lang="en-US" sz="20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Ene 24</c:v>
                </c:pt>
                <c:pt idx="1">
                  <c:v>Mar 24</c:v>
                </c:pt>
                <c:pt idx="2">
                  <c:v>Abr 24</c:v>
                </c:pt>
              </c:strCache>
            </c:strRef>
          </c:cat>
          <c:val>
            <c:numRef>
              <c:f>Hoja1!$D$2:$D$4</c:f>
              <c:numCache>
                <c:formatCode>0.0</c:formatCode>
                <c:ptCount val="3"/>
                <c:pt idx="0">
                  <c:v>7.4</c:v>
                </c:pt>
                <c:pt idx="1">
                  <c:v>7</c:v>
                </c:pt>
                <c:pt idx="2">
                  <c:v>8.1999999999999993</c:v>
                </c:pt>
              </c:numCache>
            </c:numRef>
          </c:val>
          <c:smooth val="0"/>
          <c:extLst>
            <c:ext xmlns:c16="http://schemas.microsoft.com/office/drawing/2014/chart" uri="{C3380CC4-5D6E-409C-BE32-E72D297353CC}">
              <c16:uniqueId val="{0000000B-0FF3-492D-84CC-3BB4C819D1FC}"/>
            </c:ext>
          </c:extLst>
        </c:ser>
        <c:dLbls>
          <c:showLegendKey val="0"/>
          <c:showVal val="0"/>
          <c:showCatName val="0"/>
          <c:showSerName val="0"/>
          <c:showPercent val="0"/>
          <c:showBubbleSize val="0"/>
        </c:dLbls>
        <c:smooth val="0"/>
        <c:axId val="209537664"/>
        <c:axId val="209551744"/>
      </c:lineChart>
      <c:catAx>
        <c:axId val="209537664"/>
        <c:scaling>
          <c:orientation val="minMax"/>
        </c:scaling>
        <c:delete val="0"/>
        <c:axPos val="b"/>
        <c:numFmt formatCode="General" sourceLinked="1"/>
        <c:majorTickMark val="out"/>
        <c:minorTickMark val="none"/>
        <c:tickLblPos val="nextTo"/>
        <c:spPr>
          <a:ln>
            <a:noFill/>
          </a:ln>
        </c:spPr>
        <c:txPr>
          <a:bodyPr/>
          <a:lstStyle/>
          <a:p>
            <a:pPr algn="ctr">
              <a:defRPr lang="en-US" sz="1700" b="0" i="0" u="none" strike="noStrike" kern="1200" baseline="0">
                <a:solidFill>
                  <a:schemeClr val="bg1"/>
                </a:solidFill>
                <a:latin typeface="Arial Narrow" panose="020B0606020202030204" pitchFamily="34" charset="0"/>
                <a:ea typeface="+mn-ea"/>
                <a:cs typeface="+mn-cs"/>
              </a:defRPr>
            </a:pPr>
            <a:endParaRPr lang="es-MX"/>
          </a:p>
        </c:txPr>
        <c:crossAx val="209551744"/>
        <c:crosses val="autoZero"/>
        <c:auto val="1"/>
        <c:lblAlgn val="ctr"/>
        <c:lblOffset val="300"/>
        <c:noMultiLvlLbl val="0"/>
      </c:catAx>
      <c:valAx>
        <c:axId val="209551744"/>
        <c:scaling>
          <c:orientation val="minMax"/>
          <c:max val="70"/>
          <c:min val="0"/>
        </c:scaling>
        <c:delete val="1"/>
        <c:axPos val="l"/>
        <c:numFmt formatCode="General" sourceLinked="0"/>
        <c:majorTickMark val="out"/>
        <c:minorTickMark val="in"/>
        <c:tickLblPos val="nextTo"/>
        <c:crossAx val="209537664"/>
        <c:crosses val="autoZero"/>
        <c:crossBetween val="between"/>
      </c:valAx>
      <c:spPr>
        <a:noFill/>
        <a:ln w="25400">
          <a:noFill/>
        </a:ln>
      </c:spPr>
    </c:plotArea>
    <c:plotVisOnly val="1"/>
    <c:dispBlanksAs val="gap"/>
    <c:showDLblsOverMax val="0"/>
  </c:chart>
  <c:spPr>
    <a:ln>
      <a:noFill/>
    </a:ln>
    <a:effectLst>
      <a:glow rad="127000">
        <a:schemeClr val="accent1">
          <a:alpha val="99000"/>
        </a:schemeClr>
      </a:glow>
    </a:effectLst>
  </c:spPr>
  <c:txPr>
    <a:bodyPr/>
    <a:lstStyle/>
    <a:p>
      <a:pPr>
        <a:defRPr sz="1800">
          <a:solidFill>
            <a:schemeClr val="tx1"/>
          </a:solidFill>
        </a:defRPr>
      </a:pPr>
      <a:endParaRPr lang="es-MX"/>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1"/>
          <c:h val="1"/>
        </c:manualLayout>
      </c:layout>
      <c:barChart>
        <c:barDir val="bar"/>
        <c:grouping val="clustered"/>
        <c:varyColors val="0"/>
        <c:ser>
          <c:idx val="0"/>
          <c:order val="0"/>
          <c:tx>
            <c:strRef>
              <c:f>Hoja1!$B$1</c:f>
              <c:strCache>
                <c:ptCount val="1"/>
                <c:pt idx="0">
                  <c:v>%</c:v>
                </c:pt>
              </c:strCache>
            </c:strRef>
          </c:tx>
          <c:spPr>
            <a:solidFill>
              <a:srgbClr val="CA2D49"/>
            </a:solidFill>
            <a:ln>
              <a:noFill/>
            </a:ln>
            <a:effectLst>
              <a:outerShdw blurRad="40000" dist="23000" dir="5400000" rotWithShape="0">
                <a:srgbClr val="000000">
                  <a:alpha val="35000"/>
                </a:srgbClr>
              </a:outerShdw>
            </a:effectLst>
            <a:scene3d>
              <a:camera prst="orthographicFront"/>
              <a:lightRig rig="threePt" dir="t"/>
            </a:scene3d>
            <a:sp3d>
              <a:bevelT w="63500" h="12700"/>
            </a:sp3d>
          </c:spPr>
          <c:invertIfNegative val="0"/>
          <c:dPt>
            <c:idx val="0"/>
            <c:invertIfNegative val="0"/>
            <c:bubble3D val="0"/>
            <c:spPr>
              <a:solidFill>
                <a:srgbClr val="00B050"/>
              </a:solidFill>
              <a:ln>
                <a:noFill/>
              </a:ln>
              <a:effectLst>
                <a:outerShdw blurRad="40000" dist="23000" dir="5400000" rotWithShape="0">
                  <a:srgbClr val="000000">
                    <a:alpha val="35000"/>
                  </a:srgbClr>
                </a:outerShdw>
              </a:effectLst>
              <a:scene3d>
                <a:camera prst="orthographicFront"/>
                <a:lightRig rig="threePt" dir="t"/>
              </a:scene3d>
              <a:sp3d>
                <a:bevelT w="63500" h="12700"/>
              </a:sp3d>
            </c:spPr>
            <c:extLst>
              <c:ext xmlns:c16="http://schemas.microsoft.com/office/drawing/2014/chart" uri="{C3380CC4-5D6E-409C-BE32-E72D297353CC}">
                <c16:uniqueId val="{00000001-C411-4961-A970-4786904CFC67}"/>
              </c:ext>
            </c:extLst>
          </c:dPt>
          <c:dPt>
            <c:idx val="1"/>
            <c:invertIfNegative val="0"/>
            <c:bubble3D val="0"/>
            <c:extLst>
              <c:ext xmlns:c16="http://schemas.microsoft.com/office/drawing/2014/chart" uri="{C3380CC4-5D6E-409C-BE32-E72D297353CC}">
                <c16:uniqueId val="{00000002-C411-4961-A970-4786904CFC67}"/>
              </c:ext>
            </c:extLst>
          </c:dPt>
          <c:dPt>
            <c:idx val="2"/>
            <c:invertIfNegative val="0"/>
            <c:bubble3D val="0"/>
            <c:spPr>
              <a:solidFill>
                <a:schemeClr val="accent6">
                  <a:lumMod val="75000"/>
                </a:schemeClr>
              </a:solidFill>
              <a:ln>
                <a:noFill/>
              </a:ln>
              <a:effectLst>
                <a:outerShdw blurRad="40000" dist="23000" dir="5400000" rotWithShape="0">
                  <a:srgbClr val="000000">
                    <a:alpha val="35000"/>
                  </a:srgbClr>
                </a:outerShdw>
              </a:effectLst>
              <a:scene3d>
                <a:camera prst="orthographicFront"/>
                <a:lightRig rig="threePt" dir="t"/>
              </a:scene3d>
              <a:sp3d>
                <a:bevelT w="63500" h="12700"/>
              </a:sp3d>
            </c:spPr>
            <c:extLst>
              <c:ext xmlns:c16="http://schemas.microsoft.com/office/drawing/2014/chart" uri="{C3380CC4-5D6E-409C-BE32-E72D297353CC}">
                <c16:uniqueId val="{00000004-C411-4961-A970-4786904CFC67}"/>
              </c:ext>
            </c:extLst>
          </c:dPt>
          <c:dPt>
            <c:idx val="3"/>
            <c:invertIfNegative val="0"/>
            <c:bubble3D val="0"/>
            <c:spPr>
              <a:solidFill>
                <a:schemeClr val="accent5">
                  <a:lumMod val="75000"/>
                </a:schemeClr>
              </a:solidFill>
              <a:ln>
                <a:noFill/>
              </a:ln>
              <a:effectLst>
                <a:outerShdw blurRad="40000" dist="23000" dir="5400000" rotWithShape="0">
                  <a:srgbClr val="000000">
                    <a:alpha val="35000"/>
                  </a:srgbClr>
                </a:outerShdw>
              </a:effectLst>
              <a:scene3d>
                <a:camera prst="orthographicFront"/>
                <a:lightRig rig="threePt" dir="t"/>
              </a:scene3d>
              <a:sp3d>
                <a:bevelT w="63500" h="12700"/>
              </a:sp3d>
            </c:spPr>
            <c:extLst>
              <c:ext xmlns:c16="http://schemas.microsoft.com/office/drawing/2014/chart" uri="{C3380CC4-5D6E-409C-BE32-E72D297353CC}">
                <c16:uniqueId val="{00000006-C411-4961-A970-4786904CFC67}"/>
              </c:ext>
            </c:extLst>
          </c:dPt>
          <c:dPt>
            <c:idx val="4"/>
            <c:invertIfNegative val="0"/>
            <c:bubble3D val="0"/>
            <c:spPr>
              <a:solidFill>
                <a:schemeClr val="bg1">
                  <a:lumMod val="50000"/>
                </a:schemeClr>
              </a:solidFill>
              <a:ln>
                <a:noFill/>
              </a:ln>
              <a:effectLst>
                <a:outerShdw blurRad="40000" dist="23000" dir="5400000" rotWithShape="0">
                  <a:srgbClr val="000000">
                    <a:alpha val="35000"/>
                  </a:srgbClr>
                </a:outerShdw>
              </a:effectLst>
              <a:scene3d>
                <a:camera prst="orthographicFront"/>
                <a:lightRig rig="threePt" dir="t"/>
              </a:scene3d>
              <a:sp3d>
                <a:bevelT w="63500" h="12700"/>
              </a:sp3d>
            </c:spPr>
            <c:extLst>
              <c:ext xmlns:c16="http://schemas.microsoft.com/office/drawing/2014/chart" uri="{C3380CC4-5D6E-409C-BE32-E72D297353CC}">
                <c16:uniqueId val="{00000008-C411-4961-A970-4786904CFC67}"/>
              </c:ext>
            </c:extLst>
          </c:dPt>
          <c:dPt>
            <c:idx val="5"/>
            <c:invertIfNegative val="0"/>
            <c:bubble3D val="0"/>
            <c:extLst>
              <c:ext xmlns:c16="http://schemas.microsoft.com/office/drawing/2014/chart" uri="{C3380CC4-5D6E-409C-BE32-E72D297353CC}">
                <c16:uniqueId val="{00000009-C411-4961-A970-4786904CFC67}"/>
              </c:ext>
            </c:extLst>
          </c:dPt>
          <c:dPt>
            <c:idx val="6"/>
            <c:invertIfNegative val="0"/>
            <c:bubble3D val="0"/>
            <c:extLst>
              <c:ext xmlns:c16="http://schemas.microsoft.com/office/drawing/2014/chart" uri="{C3380CC4-5D6E-409C-BE32-E72D297353CC}">
                <c16:uniqueId val="{0000000A-C411-4961-A970-4786904CFC67}"/>
              </c:ext>
            </c:extLst>
          </c:dPt>
          <c:dPt>
            <c:idx val="7"/>
            <c:invertIfNegative val="0"/>
            <c:bubble3D val="0"/>
            <c:extLst>
              <c:ext xmlns:c16="http://schemas.microsoft.com/office/drawing/2014/chart" uri="{C3380CC4-5D6E-409C-BE32-E72D297353CC}">
                <c16:uniqueId val="{0000000B-C411-4961-A970-4786904CFC67}"/>
              </c:ext>
            </c:extLst>
          </c:dPt>
          <c:dPt>
            <c:idx val="8"/>
            <c:invertIfNegative val="0"/>
            <c:bubble3D val="0"/>
            <c:extLst>
              <c:ext xmlns:c16="http://schemas.microsoft.com/office/drawing/2014/chart" uri="{C3380CC4-5D6E-409C-BE32-E72D297353CC}">
                <c16:uniqueId val="{0000000C-C411-4961-A970-4786904CFC67}"/>
              </c:ext>
            </c:extLst>
          </c:dPt>
          <c:dPt>
            <c:idx val="9"/>
            <c:invertIfNegative val="0"/>
            <c:bubble3D val="0"/>
            <c:extLst>
              <c:ext xmlns:c16="http://schemas.microsoft.com/office/drawing/2014/chart" uri="{C3380CC4-5D6E-409C-BE32-E72D297353CC}">
                <c16:uniqueId val="{0000000D-C411-4961-A970-4786904CFC67}"/>
              </c:ext>
            </c:extLst>
          </c:dPt>
          <c:dPt>
            <c:idx val="10"/>
            <c:invertIfNegative val="0"/>
            <c:bubble3D val="0"/>
            <c:extLst>
              <c:ext xmlns:c16="http://schemas.microsoft.com/office/drawing/2014/chart" uri="{C3380CC4-5D6E-409C-BE32-E72D297353CC}">
                <c16:uniqueId val="{0000000E-C411-4961-A970-4786904CFC67}"/>
              </c:ext>
            </c:extLst>
          </c:dPt>
          <c:dPt>
            <c:idx val="11"/>
            <c:invertIfNegative val="0"/>
            <c:bubble3D val="0"/>
            <c:extLst>
              <c:ext xmlns:c16="http://schemas.microsoft.com/office/drawing/2014/chart" uri="{C3380CC4-5D6E-409C-BE32-E72D297353CC}">
                <c16:uniqueId val="{0000000F-C411-4961-A970-4786904CFC67}"/>
              </c:ext>
            </c:extLst>
          </c:dPt>
          <c:dPt>
            <c:idx val="12"/>
            <c:invertIfNegative val="0"/>
            <c:bubble3D val="0"/>
            <c:extLst>
              <c:ext xmlns:c16="http://schemas.microsoft.com/office/drawing/2014/chart" uri="{C3380CC4-5D6E-409C-BE32-E72D297353CC}">
                <c16:uniqueId val="{00000010-C411-4961-A970-4786904CFC67}"/>
              </c:ext>
            </c:extLst>
          </c:dPt>
          <c:dPt>
            <c:idx val="13"/>
            <c:invertIfNegative val="0"/>
            <c:bubble3D val="0"/>
            <c:spPr>
              <a:solidFill>
                <a:schemeClr val="accent5">
                  <a:lumMod val="75000"/>
                </a:schemeClr>
              </a:solidFill>
              <a:ln>
                <a:noFill/>
              </a:ln>
              <a:effectLst>
                <a:outerShdw blurRad="40000" dist="23000" dir="5400000" rotWithShape="0">
                  <a:srgbClr val="000000">
                    <a:alpha val="35000"/>
                  </a:srgbClr>
                </a:outerShdw>
              </a:effectLst>
              <a:scene3d>
                <a:camera prst="orthographicFront"/>
                <a:lightRig rig="threePt" dir="t"/>
              </a:scene3d>
              <a:sp3d>
                <a:bevelT w="63500" h="12700"/>
              </a:sp3d>
            </c:spPr>
            <c:extLst>
              <c:ext xmlns:c16="http://schemas.microsoft.com/office/drawing/2014/chart" uri="{C3380CC4-5D6E-409C-BE32-E72D297353CC}">
                <c16:uniqueId val="{00000012-C411-4961-A970-4786904CFC67}"/>
              </c:ext>
            </c:extLst>
          </c:dPt>
          <c:dPt>
            <c:idx val="14"/>
            <c:invertIfNegative val="0"/>
            <c:bubble3D val="0"/>
            <c:spPr>
              <a:solidFill>
                <a:schemeClr val="bg1">
                  <a:lumMod val="50000"/>
                </a:schemeClr>
              </a:solidFill>
              <a:ln>
                <a:noFill/>
              </a:ln>
              <a:effectLst>
                <a:outerShdw blurRad="40000" dist="23000" dir="5400000" rotWithShape="0">
                  <a:srgbClr val="000000">
                    <a:alpha val="35000"/>
                  </a:srgbClr>
                </a:outerShdw>
              </a:effectLst>
              <a:scene3d>
                <a:camera prst="orthographicFront"/>
                <a:lightRig rig="threePt" dir="t"/>
              </a:scene3d>
              <a:sp3d>
                <a:bevelT w="63500" h="12700"/>
              </a:sp3d>
            </c:spPr>
            <c:extLst>
              <c:ext xmlns:c16="http://schemas.microsoft.com/office/drawing/2014/chart" uri="{C3380CC4-5D6E-409C-BE32-E72D297353CC}">
                <c16:uniqueId val="{00000014-C411-4961-A970-4786904CFC67}"/>
              </c:ext>
            </c:extLst>
          </c:dPt>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solidFill>
                    <a:latin typeface="Arial Narrow"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2">
                          <a:lumMod val="35000"/>
                          <a:lumOff val="65000"/>
                        </a:schemeClr>
                      </a:solidFill>
                    </a:ln>
                    <a:effectLst/>
                  </c:spPr>
                </c15:leaderLines>
              </c:ext>
            </c:extLst>
          </c:dLbls>
          <c:cat>
            <c:numRef>
              <c:f>Hoja1!$A$2:$A$6</c:f>
              <c:numCache>
                <c:formatCode>General</c:formatCode>
                <c:ptCount val="5"/>
                <c:pt idx="0">
                  <c:v>1</c:v>
                </c:pt>
                <c:pt idx="1">
                  <c:v>2</c:v>
                </c:pt>
                <c:pt idx="2">
                  <c:v>3</c:v>
                </c:pt>
                <c:pt idx="3">
                  <c:v>4</c:v>
                </c:pt>
                <c:pt idx="4">
                  <c:v>5</c:v>
                </c:pt>
              </c:numCache>
            </c:numRef>
          </c:cat>
          <c:val>
            <c:numRef>
              <c:f>Hoja1!$B$2:$B$6</c:f>
              <c:numCache>
                <c:formatCode>0.0</c:formatCode>
                <c:ptCount val="5"/>
                <c:pt idx="0">
                  <c:v>31.8</c:v>
                </c:pt>
                <c:pt idx="1">
                  <c:v>49.5</c:v>
                </c:pt>
                <c:pt idx="2">
                  <c:v>8.1999999999999993</c:v>
                </c:pt>
                <c:pt idx="3">
                  <c:v>5.5</c:v>
                </c:pt>
                <c:pt idx="4">
                  <c:v>5</c:v>
                </c:pt>
              </c:numCache>
            </c:numRef>
          </c:val>
          <c:extLst>
            <c:ext xmlns:c16="http://schemas.microsoft.com/office/drawing/2014/chart" uri="{C3380CC4-5D6E-409C-BE32-E72D297353CC}">
              <c16:uniqueId val="{00000015-C411-4961-A970-4786904CFC67}"/>
            </c:ext>
          </c:extLst>
        </c:ser>
        <c:dLbls>
          <c:showLegendKey val="0"/>
          <c:showVal val="0"/>
          <c:showCatName val="0"/>
          <c:showSerName val="0"/>
          <c:showPercent val="0"/>
          <c:showBubbleSize val="0"/>
        </c:dLbls>
        <c:gapWidth val="78"/>
        <c:axId val="81325056"/>
        <c:axId val="92881664"/>
      </c:barChart>
      <c:catAx>
        <c:axId val="81325056"/>
        <c:scaling>
          <c:orientation val="maxMin"/>
        </c:scaling>
        <c:delete val="1"/>
        <c:axPos val="l"/>
        <c:numFmt formatCode="General" sourceLinked="1"/>
        <c:majorTickMark val="out"/>
        <c:minorTickMark val="none"/>
        <c:tickLblPos val="nextTo"/>
        <c:crossAx val="92881664"/>
        <c:crosses val="autoZero"/>
        <c:auto val="1"/>
        <c:lblAlgn val="ctr"/>
        <c:lblOffset val="0"/>
        <c:noMultiLvlLbl val="0"/>
      </c:catAx>
      <c:valAx>
        <c:axId val="92881664"/>
        <c:scaling>
          <c:orientation val="minMax"/>
          <c:max val="65"/>
          <c:min val="0"/>
        </c:scaling>
        <c:delete val="1"/>
        <c:axPos val="t"/>
        <c:numFmt formatCode="0.0" sourceLinked="1"/>
        <c:majorTickMark val="out"/>
        <c:minorTickMark val="none"/>
        <c:tickLblPos val="nextTo"/>
        <c:crossAx val="81325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MX"/>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8752300377474227E-3"/>
          <c:y val="0"/>
          <c:w val="0.9860451837701415"/>
          <c:h val="1"/>
        </c:manualLayout>
      </c:layout>
      <c:barChart>
        <c:barDir val="bar"/>
        <c:grouping val="percentStacked"/>
        <c:varyColors val="0"/>
        <c:ser>
          <c:idx val="0"/>
          <c:order val="0"/>
          <c:tx>
            <c:strRef>
              <c:f>Hoja1!$B$1</c:f>
              <c:strCache>
                <c:ptCount val="1"/>
                <c:pt idx="0">
                  <c:v>Buena</c:v>
                </c:pt>
              </c:strCache>
            </c:strRef>
          </c:tx>
          <c:spPr>
            <a:solidFill>
              <a:srgbClr val="FFC000"/>
            </a:solidFill>
            <a:effectLst/>
            <a:scene3d>
              <a:camera prst="orthographicFront"/>
              <a:lightRig rig="threePt" dir="t"/>
            </a:scene3d>
            <a:sp3d prstMaterial="matte">
              <a:bevelT w="12700" h="12700"/>
            </a:sp3d>
          </c:spPr>
          <c:invertIfNegative val="0"/>
          <c:dLbls>
            <c:spPr>
              <a:noFill/>
              <a:ln>
                <a:noFill/>
              </a:ln>
              <a:effectLst/>
            </c:spPr>
            <c:txPr>
              <a:bodyPr wrap="square" lIns="38100" tIns="19050" rIns="38100" bIns="19050" anchor="ctr">
                <a:spAutoFit/>
              </a:bodyPr>
              <a:lstStyle/>
              <a:p>
                <a:pPr>
                  <a:defRPr sz="1800">
                    <a:latin typeface="Arial Black" panose="020B0A04020102020204" pitchFamily="34" charset="0"/>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Hoja1!$B$2</c:f>
              <c:numCache>
                <c:formatCode>0.0</c:formatCode>
                <c:ptCount val="1"/>
                <c:pt idx="0">
                  <c:v>45.1</c:v>
                </c:pt>
              </c:numCache>
            </c:numRef>
          </c:val>
          <c:extLst>
            <c:ext xmlns:c16="http://schemas.microsoft.com/office/drawing/2014/chart" uri="{C3380CC4-5D6E-409C-BE32-E72D297353CC}">
              <c16:uniqueId val="{00000000-EABF-4955-9968-ECE48FEEFC1C}"/>
            </c:ext>
          </c:extLst>
        </c:ser>
        <c:ser>
          <c:idx val="1"/>
          <c:order val="1"/>
          <c:tx>
            <c:strRef>
              <c:f>Hoja1!$C$1</c:f>
              <c:strCache>
                <c:ptCount val="1"/>
                <c:pt idx="0">
                  <c:v>Regular</c:v>
                </c:pt>
              </c:strCache>
            </c:strRef>
          </c:tx>
          <c:spPr>
            <a:solidFill>
              <a:schemeClr val="accent5">
                <a:lumMod val="60000"/>
                <a:lumOff val="40000"/>
              </a:schemeClr>
            </a:solidFill>
            <a:effectLst/>
            <a:scene3d>
              <a:camera prst="orthographicFront"/>
              <a:lightRig rig="threePt" dir="t"/>
            </a:scene3d>
            <a:sp3d prstMaterial="matte">
              <a:bevelT w="12700" h="12700"/>
            </a:sp3d>
          </c:spPr>
          <c:invertIfNegative val="0"/>
          <c:dLbls>
            <c:spPr>
              <a:noFill/>
              <a:ln>
                <a:noFill/>
              </a:ln>
              <a:effectLst/>
            </c:spPr>
            <c:txPr>
              <a:bodyPr wrap="square" lIns="38100" tIns="19050" rIns="38100" bIns="19050" anchor="ctr" anchorCtr="0">
                <a:spAutoFit/>
              </a:bodyPr>
              <a:lstStyle/>
              <a:p>
                <a:pPr algn="ctr">
                  <a:defRPr lang="en-US" sz="1800" b="0" i="0" u="none" strike="noStrike" kern="1200" baseline="0">
                    <a:solidFill>
                      <a:schemeClr val="tx1"/>
                    </a:solidFill>
                    <a:latin typeface="Arial Black" panose="020B0A04020102020204"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Hoja1!$C$2</c:f>
              <c:numCache>
                <c:formatCode>0.0</c:formatCode>
                <c:ptCount val="1"/>
                <c:pt idx="0">
                  <c:v>19.100000000000001</c:v>
                </c:pt>
              </c:numCache>
            </c:numRef>
          </c:val>
          <c:extLst>
            <c:ext xmlns:c16="http://schemas.microsoft.com/office/drawing/2014/chart" uri="{C3380CC4-5D6E-409C-BE32-E72D297353CC}">
              <c16:uniqueId val="{00000001-EABF-4955-9968-ECE48FEEFC1C}"/>
            </c:ext>
          </c:extLst>
        </c:ser>
        <c:ser>
          <c:idx val="2"/>
          <c:order val="2"/>
          <c:tx>
            <c:strRef>
              <c:f>Hoja1!$D$1</c:f>
              <c:strCache>
                <c:ptCount val="1"/>
                <c:pt idx="0">
                  <c:v>Mala</c:v>
                </c:pt>
              </c:strCache>
            </c:strRef>
          </c:tx>
          <c:spPr>
            <a:solidFill>
              <a:srgbClr val="819E43"/>
            </a:solidFill>
            <a:effectLst/>
            <a:scene3d>
              <a:camera prst="orthographicFront"/>
              <a:lightRig rig="threePt" dir="t"/>
            </a:scene3d>
            <a:sp3d prstMaterial="matte">
              <a:bevelT w="12700" h="12700"/>
            </a:sp3d>
          </c:spPr>
          <c:invertIfNegative val="0"/>
          <c:dLbls>
            <c:spPr>
              <a:noFill/>
              <a:ln>
                <a:noFill/>
              </a:ln>
              <a:effectLst/>
            </c:spPr>
            <c:txPr>
              <a:bodyPr wrap="square" lIns="38100" tIns="19050" rIns="38100" bIns="19050" anchor="ctr" anchorCtr="0">
                <a:spAutoFit/>
              </a:bodyPr>
              <a:lstStyle/>
              <a:p>
                <a:pPr algn="ctr">
                  <a:defRPr lang="en-US" sz="1800" b="0" i="0" u="none" strike="noStrike" kern="1200" baseline="0">
                    <a:solidFill>
                      <a:schemeClr val="bg1"/>
                    </a:solidFill>
                    <a:latin typeface="Arial Black" panose="020B0A04020102020204"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Hoja1!$D$2</c:f>
              <c:numCache>
                <c:formatCode>0.0</c:formatCode>
                <c:ptCount val="1"/>
                <c:pt idx="0">
                  <c:v>26.6</c:v>
                </c:pt>
              </c:numCache>
            </c:numRef>
          </c:val>
          <c:extLst>
            <c:ext xmlns:c16="http://schemas.microsoft.com/office/drawing/2014/chart" uri="{C3380CC4-5D6E-409C-BE32-E72D297353CC}">
              <c16:uniqueId val="{00000002-EABF-4955-9968-ECE48FEEFC1C}"/>
            </c:ext>
          </c:extLst>
        </c:ser>
        <c:ser>
          <c:idx val="3"/>
          <c:order val="3"/>
          <c:tx>
            <c:strRef>
              <c:f>Hoja1!$E$1</c:f>
              <c:strCache>
                <c:ptCount val="1"/>
                <c:pt idx="0">
                  <c:v>Conoce sin opinión</c:v>
                </c:pt>
              </c:strCache>
            </c:strRef>
          </c:tx>
          <c:spPr>
            <a:solidFill>
              <a:srgbClr val="616161"/>
            </a:solidFill>
            <a:effectLst/>
            <a:scene3d>
              <a:camera prst="orthographicFront"/>
              <a:lightRig rig="threePt" dir="t"/>
            </a:scene3d>
            <a:sp3d>
              <a:bevelT w="12700" h="12700"/>
            </a:sp3d>
          </c:spPr>
          <c:invertIfNegative val="0"/>
          <c:dLbls>
            <c:spPr>
              <a:noFill/>
              <a:ln>
                <a:noFill/>
              </a:ln>
              <a:effectLst/>
            </c:spPr>
            <c:txPr>
              <a:bodyPr wrap="square" lIns="38100" tIns="19050" rIns="38100" bIns="19050" anchor="ctr" anchorCtr="0">
                <a:spAutoFit/>
              </a:bodyPr>
              <a:lstStyle/>
              <a:p>
                <a:pPr algn="ctr">
                  <a:defRPr lang="en-US" sz="1800" b="0" i="0" u="none" strike="noStrike" kern="1200" baseline="0">
                    <a:solidFill>
                      <a:schemeClr val="bg1"/>
                    </a:solidFill>
                    <a:latin typeface="Arial Black" panose="020B0A04020102020204"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Hoja1!$E$2</c:f>
              <c:numCache>
                <c:formatCode>0.0</c:formatCode>
                <c:ptCount val="1"/>
                <c:pt idx="0">
                  <c:v>9.1999999999999993</c:v>
                </c:pt>
              </c:numCache>
            </c:numRef>
          </c:val>
          <c:extLst>
            <c:ext xmlns:c16="http://schemas.microsoft.com/office/drawing/2014/chart" uri="{C3380CC4-5D6E-409C-BE32-E72D297353CC}">
              <c16:uniqueId val="{00000003-EABF-4955-9968-ECE48FEEFC1C}"/>
            </c:ext>
          </c:extLst>
        </c:ser>
        <c:dLbls>
          <c:showLegendKey val="0"/>
          <c:showVal val="0"/>
          <c:showCatName val="0"/>
          <c:showSerName val="0"/>
          <c:showPercent val="0"/>
          <c:showBubbleSize val="0"/>
        </c:dLbls>
        <c:gapWidth val="30"/>
        <c:overlap val="100"/>
        <c:axId val="210635776"/>
        <c:axId val="220904832"/>
      </c:barChart>
      <c:catAx>
        <c:axId val="210635776"/>
        <c:scaling>
          <c:orientation val="maxMin"/>
        </c:scaling>
        <c:delete val="1"/>
        <c:axPos val="l"/>
        <c:numFmt formatCode="General" sourceLinked="1"/>
        <c:majorTickMark val="out"/>
        <c:minorTickMark val="none"/>
        <c:tickLblPos val="none"/>
        <c:crossAx val="220904832"/>
        <c:crosses val="autoZero"/>
        <c:auto val="1"/>
        <c:lblAlgn val="ctr"/>
        <c:lblOffset val="100"/>
        <c:noMultiLvlLbl val="0"/>
      </c:catAx>
      <c:valAx>
        <c:axId val="220904832"/>
        <c:scaling>
          <c:orientation val="minMax"/>
        </c:scaling>
        <c:delete val="1"/>
        <c:axPos val="t"/>
        <c:numFmt formatCode="0%" sourceLinked="1"/>
        <c:majorTickMark val="out"/>
        <c:minorTickMark val="none"/>
        <c:tickLblPos val="none"/>
        <c:crossAx val="210635776"/>
        <c:crosses val="autoZero"/>
        <c:crossBetween val="between"/>
      </c:valAx>
      <c:spPr>
        <a:noFill/>
      </c:spPr>
    </c:plotArea>
    <c:plotVisOnly val="1"/>
    <c:dispBlanksAs val="gap"/>
    <c:showDLblsOverMax val="0"/>
  </c:chart>
  <c:spPr>
    <a:noFill/>
    <a:scene3d>
      <a:camera prst="orthographicFront"/>
      <a:lightRig rig="threePt" dir="t"/>
    </a:scene3d>
    <a:sp3d>
      <a:bevelT w="6350"/>
    </a:sp3d>
  </c:spPr>
  <c:txPr>
    <a:bodyPr/>
    <a:lstStyle/>
    <a:p>
      <a:pPr>
        <a:defRPr sz="1800"/>
      </a:pPr>
      <a:endParaRPr lang="es-MX"/>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8752300377474227E-3"/>
          <c:y val="0"/>
          <c:w val="0.9860451837701415"/>
          <c:h val="1"/>
        </c:manualLayout>
      </c:layout>
      <c:barChart>
        <c:barDir val="bar"/>
        <c:grouping val="percentStacked"/>
        <c:varyColors val="0"/>
        <c:ser>
          <c:idx val="0"/>
          <c:order val="0"/>
          <c:tx>
            <c:strRef>
              <c:f>Hoja1!$B$1</c:f>
              <c:strCache>
                <c:ptCount val="1"/>
                <c:pt idx="0">
                  <c:v>Buena</c:v>
                </c:pt>
              </c:strCache>
            </c:strRef>
          </c:tx>
          <c:spPr>
            <a:solidFill>
              <a:srgbClr val="FFC000"/>
            </a:solidFill>
            <a:effectLst/>
            <a:scene3d>
              <a:camera prst="orthographicFront"/>
              <a:lightRig rig="threePt" dir="t"/>
            </a:scene3d>
            <a:sp3d prstMaterial="matte">
              <a:bevelT w="12700" h="12700"/>
            </a:sp3d>
          </c:spPr>
          <c:invertIfNegative val="0"/>
          <c:dLbls>
            <c:spPr>
              <a:noFill/>
              <a:ln>
                <a:noFill/>
              </a:ln>
              <a:effectLst/>
            </c:spPr>
            <c:txPr>
              <a:bodyPr wrap="square" lIns="38100" tIns="19050" rIns="38100" bIns="19050" anchor="ctr" anchorCtr="0">
                <a:spAutoFit/>
              </a:bodyPr>
              <a:lstStyle/>
              <a:p>
                <a:pPr algn="ctr">
                  <a:defRPr lang="en-US" sz="1800" b="0" i="0" u="none" strike="noStrike" kern="1200" baseline="0">
                    <a:solidFill>
                      <a:schemeClr val="tx1"/>
                    </a:solidFill>
                    <a:latin typeface="Arial Black" panose="020B0A04020102020204"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Hoja1!$B$2</c:f>
              <c:numCache>
                <c:formatCode>0.0</c:formatCode>
                <c:ptCount val="1"/>
                <c:pt idx="0">
                  <c:v>37.1</c:v>
                </c:pt>
              </c:numCache>
            </c:numRef>
          </c:val>
          <c:extLst>
            <c:ext xmlns:c16="http://schemas.microsoft.com/office/drawing/2014/chart" uri="{C3380CC4-5D6E-409C-BE32-E72D297353CC}">
              <c16:uniqueId val="{00000000-891E-4790-A13C-38FBBD7478FF}"/>
            </c:ext>
          </c:extLst>
        </c:ser>
        <c:ser>
          <c:idx val="1"/>
          <c:order val="1"/>
          <c:tx>
            <c:strRef>
              <c:f>Hoja1!$C$1</c:f>
              <c:strCache>
                <c:ptCount val="1"/>
                <c:pt idx="0">
                  <c:v>Regular</c:v>
                </c:pt>
              </c:strCache>
            </c:strRef>
          </c:tx>
          <c:spPr>
            <a:solidFill>
              <a:schemeClr val="accent5">
                <a:lumMod val="60000"/>
                <a:lumOff val="40000"/>
              </a:schemeClr>
            </a:solidFill>
            <a:effectLst/>
            <a:scene3d>
              <a:camera prst="orthographicFront"/>
              <a:lightRig rig="threePt" dir="t"/>
            </a:scene3d>
            <a:sp3d prstMaterial="matte">
              <a:bevelT w="12700" h="12700"/>
            </a:sp3d>
          </c:spPr>
          <c:invertIfNegative val="0"/>
          <c:dLbls>
            <c:spPr>
              <a:noFill/>
              <a:ln>
                <a:noFill/>
              </a:ln>
              <a:effectLst/>
            </c:spPr>
            <c:txPr>
              <a:bodyPr wrap="square" lIns="38100" tIns="19050" rIns="38100" bIns="19050" anchor="ctr" anchorCtr="0">
                <a:spAutoFit/>
              </a:bodyPr>
              <a:lstStyle/>
              <a:p>
                <a:pPr algn="ctr">
                  <a:defRPr lang="en-US" sz="1800" b="0" i="0" u="none" strike="noStrike" kern="1200" baseline="0">
                    <a:solidFill>
                      <a:schemeClr val="tx1"/>
                    </a:solidFill>
                    <a:latin typeface="Arial Black" panose="020B0A04020102020204"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Hoja1!$C$2</c:f>
              <c:numCache>
                <c:formatCode>0.0</c:formatCode>
                <c:ptCount val="1"/>
                <c:pt idx="0">
                  <c:v>20</c:v>
                </c:pt>
              </c:numCache>
            </c:numRef>
          </c:val>
          <c:extLst>
            <c:ext xmlns:c16="http://schemas.microsoft.com/office/drawing/2014/chart" uri="{C3380CC4-5D6E-409C-BE32-E72D297353CC}">
              <c16:uniqueId val="{00000001-891E-4790-A13C-38FBBD7478FF}"/>
            </c:ext>
          </c:extLst>
        </c:ser>
        <c:ser>
          <c:idx val="2"/>
          <c:order val="2"/>
          <c:tx>
            <c:strRef>
              <c:f>Hoja1!$D$1</c:f>
              <c:strCache>
                <c:ptCount val="1"/>
                <c:pt idx="0">
                  <c:v>Mala</c:v>
                </c:pt>
              </c:strCache>
            </c:strRef>
          </c:tx>
          <c:spPr>
            <a:solidFill>
              <a:srgbClr val="819E43"/>
            </a:solidFill>
            <a:effectLst/>
            <a:scene3d>
              <a:camera prst="orthographicFront"/>
              <a:lightRig rig="threePt" dir="t"/>
            </a:scene3d>
            <a:sp3d prstMaterial="matte">
              <a:bevelT w="12700" h="12700"/>
            </a:sp3d>
          </c:spPr>
          <c:invertIfNegative val="0"/>
          <c:dLbls>
            <c:spPr>
              <a:noFill/>
              <a:ln>
                <a:noFill/>
              </a:ln>
              <a:effectLst/>
            </c:spPr>
            <c:txPr>
              <a:bodyPr wrap="square" lIns="38100" tIns="19050" rIns="38100" bIns="19050" anchor="ctr" anchorCtr="0">
                <a:spAutoFit/>
              </a:bodyPr>
              <a:lstStyle/>
              <a:p>
                <a:pPr algn="ctr">
                  <a:defRPr lang="en-US" sz="1800" b="0" i="0" u="none" strike="noStrike" kern="1200" baseline="0">
                    <a:solidFill>
                      <a:schemeClr val="bg1"/>
                    </a:solidFill>
                    <a:latin typeface="Arial Black" panose="020B0A04020102020204"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Hoja1!$D$2</c:f>
              <c:numCache>
                <c:formatCode>0.0</c:formatCode>
                <c:ptCount val="1"/>
                <c:pt idx="0">
                  <c:v>27.9</c:v>
                </c:pt>
              </c:numCache>
            </c:numRef>
          </c:val>
          <c:extLst>
            <c:ext xmlns:c16="http://schemas.microsoft.com/office/drawing/2014/chart" uri="{C3380CC4-5D6E-409C-BE32-E72D297353CC}">
              <c16:uniqueId val="{00000002-891E-4790-A13C-38FBBD7478FF}"/>
            </c:ext>
          </c:extLst>
        </c:ser>
        <c:ser>
          <c:idx val="3"/>
          <c:order val="3"/>
          <c:tx>
            <c:strRef>
              <c:f>Hoja1!$E$1</c:f>
              <c:strCache>
                <c:ptCount val="1"/>
                <c:pt idx="0">
                  <c:v>Conoce sin opinión</c:v>
                </c:pt>
              </c:strCache>
            </c:strRef>
          </c:tx>
          <c:spPr>
            <a:solidFill>
              <a:srgbClr val="616161"/>
            </a:solidFill>
            <a:effectLst/>
            <a:scene3d>
              <a:camera prst="orthographicFront"/>
              <a:lightRig rig="threePt" dir="t"/>
            </a:scene3d>
            <a:sp3d>
              <a:bevelT w="12700" h="12700"/>
            </a:sp3d>
          </c:spPr>
          <c:invertIfNegative val="0"/>
          <c:dLbls>
            <c:spPr>
              <a:noFill/>
              <a:ln>
                <a:noFill/>
              </a:ln>
              <a:effectLst/>
            </c:spPr>
            <c:txPr>
              <a:bodyPr wrap="square" lIns="38100" tIns="19050" rIns="38100" bIns="19050" anchor="ctr" anchorCtr="0">
                <a:spAutoFit/>
              </a:bodyPr>
              <a:lstStyle/>
              <a:p>
                <a:pPr algn="ctr">
                  <a:defRPr lang="en-US" sz="1800" b="0" i="0" u="none" strike="noStrike" kern="1200" baseline="0">
                    <a:solidFill>
                      <a:schemeClr val="bg1"/>
                    </a:solidFill>
                    <a:latin typeface="Arial Black" panose="020B0A04020102020204"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Hoja1!$E$2</c:f>
              <c:numCache>
                <c:formatCode>0.0</c:formatCode>
                <c:ptCount val="1"/>
                <c:pt idx="0">
                  <c:v>15</c:v>
                </c:pt>
              </c:numCache>
            </c:numRef>
          </c:val>
          <c:extLst>
            <c:ext xmlns:c16="http://schemas.microsoft.com/office/drawing/2014/chart" uri="{C3380CC4-5D6E-409C-BE32-E72D297353CC}">
              <c16:uniqueId val="{00000003-891E-4790-A13C-38FBBD7478FF}"/>
            </c:ext>
          </c:extLst>
        </c:ser>
        <c:dLbls>
          <c:showLegendKey val="0"/>
          <c:showVal val="0"/>
          <c:showCatName val="0"/>
          <c:showSerName val="0"/>
          <c:showPercent val="0"/>
          <c:showBubbleSize val="0"/>
        </c:dLbls>
        <c:gapWidth val="30"/>
        <c:overlap val="100"/>
        <c:axId val="210635776"/>
        <c:axId val="220904832"/>
      </c:barChart>
      <c:catAx>
        <c:axId val="210635776"/>
        <c:scaling>
          <c:orientation val="maxMin"/>
        </c:scaling>
        <c:delete val="1"/>
        <c:axPos val="l"/>
        <c:numFmt formatCode="General" sourceLinked="1"/>
        <c:majorTickMark val="out"/>
        <c:minorTickMark val="none"/>
        <c:tickLblPos val="none"/>
        <c:crossAx val="220904832"/>
        <c:crosses val="autoZero"/>
        <c:auto val="1"/>
        <c:lblAlgn val="ctr"/>
        <c:lblOffset val="100"/>
        <c:noMultiLvlLbl val="0"/>
      </c:catAx>
      <c:valAx>
        <c:axId val="220904832"/>
        <c:scaling>
          <c:orientation val="minMax"/>
        </c:scaling>
        <c:delete val="1"/>
        <c:axPos val="t"/>
        <c:numFmt formatCode="0%" sourceLinked="1"/>
        <c:majorTickMark val="out"/>
        <c:minorTickMark val="none"/>
        <c:tickLblPos val="none"/>
        <c:crossAx val="210635776"/>
        <c:crosses val="autoZero"/>
        <c:crossBetween val="between"/>
      </c:valAx>
      <c:spPr>
        <a:noFill/>
      </c:spPr>
    </c:plotArea>
    <c:plotVisOnly val="1"/>
    <c:dispBlanksAs val="gap"/>
    <c:showDLblsOverMax val="0"/>
  </c:chart>
  <c:spPr>
    <a:noFill/>
    <a:scene3d>
      <a:camera prst="orthographicFront"/>
      <a:lightRig rig="threePt" dir="t"/>
    </a:scene3d>
    <a:sp3d>
      <a:bevelT w="6350"/>
    </a:sp3d>
  </c:spPr>
  <c:txPr>
    <a:bodyPr/>
    <a:lstStyle/>
    <a:p>
      <a:pPr>
        <a:defRPr sz="1800"/>
      </a:pPr>
      <a:endParaRPr lang="es-MX"/>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8752300377474227E-3"/>
          <c:y val="0"/>
          <c:w val="0.9860451837701415"/>
          <c:h val="1"/>
        </c:manualLayout>
      </c:layout>
      <c:barChart>
        <c:barDir val="bar"/>
        <c:grouping val="percentStacked"/>
        <c:varyColors val="0"/>
        <c:ser>
          <c:idx val="0"/>
          <c:order val="0"/>
          <c:tx>
            <c:strRef>
              <c:f>Hoja1!$B$1</c:f>
              <c:strCache>
                <c:ptCount val="1"/>
                <c:pt idx="0">
                  <c:v>Buena</c:v>
                </c:pt>
              </c:strCache>
            </c:strRef>
          </c:tx>
          <c:spPr>
            <a:solidFill>
              <a:srgbClr val="FFC000"/>
            </a:solidFill>
            <a:effectLst/>
            <a:scene3d>
              <a:camera prst="orthographicFront"/>
              <a:lightRig rig="threePt" dir="t"/>
            </a:scene3d>
            <a:sp3d prstMaterial="matte">
              <a:bevelT w="12700" h="12700"/>
            </a:sp3d>
          </c:spPr>
          <c:invertIfNegative val="0"/>
          <c:dLbls>
            <c:spPr>
              <a:noFill/>
              <a:ln>
                <a:noFill/>
              </a:ln>
              <a:effectLst/>
            </c:spPr>
            <c:txPr>
              <a:bodyPr wrap="square" lIns="38100" tIns="19050" rIns="38100" bIns="19050" anchor="ctr" anchorCtr="0">
                <a:spAutoFit/>
              </a:bodyPr>
              <a:lstStyle/>
              <a:p>
                <a:pPr algn="ctr">
                  <a:defRPr lang="en-US" sz="1800" b="0" i="0" u="none" strike="noStrike" kern="1200" baseline="0">
                    <a:solidFill>
                      <a:schemeClr val="tx1"/>
                    </a:solidFill>
                    <a:latin typeface="Arial Black" panose="020B0A04020102020204"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Hoja1!$B$2</c:f>
              <c:numCache>
                <c:formatCode>0.0</c:formatCode>
                <c:ptCount val="1"/>
                <c:pt idx="0">
                  <c:v>24.5</c:v>
                </c:pt>
              </c:numCache>
            </c:numRef>
          </c:val>
          <c:extLst>
            <c:ext xmlns:c16="http://schemas.microsoft.com/office/drawing/2014/chart" uri="{C3380CC4-5D6E-409C-BE32-E72D297353CC}">
              <c16:uniqueId val="{00000000-77C6-4B0F-841F-298A033AAC35}"/>
            </c:ext>
          </c:extLst>
        </c:ser>
        <c:ser>
          <c:idx val="1"/>
          <c:order val="1"/>
          <c:tx>
            <c:strRef>
              <c:f>Hoja1!$C$1</c:f>
              <c:strCache>
                <c:ptCount val="1"/>
                <c:pt idx="0">
                  <c:v>Regular</c:v>
                </c:pt>
              </c:strCache>
            </c:strRef>
          </c:tx>
          <c:spPr>
            <a:solidFill>
              <a:schemeClr val="accent5">
                <a:lumMod val="60000"/>
                <a:lumOff val="40000"/>
              </a:schemeClr>
            </a:solidFill>
            <a:effectLst/>
            <a:scene3d>
              <a:camera prst="orthographicFront"/>
              <a:lightRig rig="threePt" dir="t"/>
            </a:scene3d>
            <a:sp3d prstMaterial="matte">
              <a:bevelT w="12700" h="12700"/>
            </a:sp3d>
          </c:spPr>
          <c:invertIfNegative val="0"/>
          <c:dLbls>
            <c:spPr>
              <a:noFill/>
              <a:ln>
                <a:noFill/>
              </a:ln>
              <a:effectLst/>
            </c:spPr>
            <c:txPr>
              <a:bodyPr wrap="square" lIns="38100" tIns="19050" rIns="38100" bIns="19050" anchor="ctr" anchorCtr="0">
                <a:spAutoFit/>
              </a:bodyPr>
              <a:lstStyle/>
              <a:p>
                <a:pPr algn="ctr">
                  <a:defRPr lang="en-US" sz="1800" b="0" i="0" u="none" strike="noStrike" kern="1200" baseline="0">
                    <a:solidFill>
                      <a:schemeClr val="tx1"/>
                    </a:solidFill>
                    <a:latin typeface="Arial Black" panose="020B0A04020102020204"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Hoja1!$C$2</c:f>
              <c:numCache>
                <c:formatCode>0.0</c:formatCode>
                <c:ptCount val="1"/>
                <c:pt idx="0">
                  <c:v>30.2</c:v>
                </c:pt>
              </c:numCache>
            </c:numRef>
          </c:val>
          <c:extLst>
            <c:ext xmlns:c16="http://schemas.microsoft.com/office/drawing/2014/chart" uri="{C3380CC4-5D6E-409C-BE32-E72D297353CC}">
              <c16:uniqueId val="{00000001-77C6-4B0F-841F-298A033AAC35}"/>
            </c:ext>
          </c:extLst>
        </c:ser>
        <c:ser>
          <c:idx val="2"/>
          <c:order val="2"/>
          <c:tx>
            <c:strRef>
              <c:f>Hoja1!$D$1</c:f>
              <c:strCache>
                <c:ptCount val="1"/>
                <c:pt idx="0">
                  <c:v>Mala</c:v>
                </c:pt>
              </c:strCache>
            </c:strRef>
          </c:tx>
          <c:spPr>
            <a:solidFill>
              <a:srgbClr val="819E43"/>
            </a:solidFill>
            <a:effectLst/>
            <a:scene3d>
              <a:camera prst="orthographicFront"/>
              <a:lightRig rig="threePt" dir="t"/>
            </a:scene3d>
            <a:sp3d prstMaterial="matte">
              <a:bevelT w="12700" h="12700"/>
            </a:sp3d>
          </c:spPr>
          <c:invertIfNegative val="0"/>
          <c:dLbls>
            <c:spPr>
              <a:noFill/>
              <a:ln>
                <a:noFill/>
              </a:ln>
              <a:effectLst/>
            </c:spPr>
            <c:txPr>
              <a:bodyPr wrap="square" lIns="38100" tIns="19050" rIns="38100" bIns="19050" anchor="ctr" anchorCtr="0">
                <a:spAutoFit/>
              </a:bodyPr>
              <a:lstStyle/>
              <a:p>
                <a:pPr algn="ctr">
                  <a:defRPr lang="en-US" sz="1800" b="0" i="0" u="none" strike="noStrike" kern="1200" baseline="0">
                    <a:solidFill>
                      <a:schemeClr val="bg1"/>
                    </a:solidFill>
                    <a:latin typeface="Arial Black" panose="020B0A04020102020204"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Hoja1!$D$2</c:f>
              <c:numCache>
                <c:formatCode>0.0</c:formatCode>
                <c:ptCount val="1"/>
                <c:pt idx="0">
                  <c:v>21</c:v>
                </c:pt>
              </c:numCache>
            </c:numRef>
          </c:val>
          <c:extLst>
            <c:ext xmlns:c16="http://schemas.microsoft.com/office/drawing/2014/chart" uri="{C3380CC4-5D6E-409C-BE32-E72D297353CC}">
              <c16:uniqueId val="{00000002-77C6-4B0F-841F-298A033AAC35}"/>
            </c:ext>
          </c:extLst>
        </c:ser>
        <c:ser>
          <c:idx val="3"/>
          <c:order val="3"/>
          <c:tx>
            <c:strRef>
              <c:f>Hoja1!$E$1</c:f>
              <c:strCache>
                <c:ptCount val="1"/>
                <c:pt idx="0">
                  <c:v>Conoce sin opinión</c:v>
                </c:pt>
              </c:strCache>
            </c:strRef>
          </c:tx>
          <c:spPr>
            <a:solidFill>
              <a:srgbClr val="616161"/>
            </a:solidFill>
            <a:effectLst/>
            <a:scene3d>
              <a:camera prst="orthographicFront"/>
              <a:lightRig rig="threePt" dir="t"/>
            </a:scene3d>
            <a:sp3d>
              <a:bevelT w="12700" h="12700"/>
            </a:sp3d>
          </c:spPr>
          <c:invertIfNegative val="0"/>
          <c:dLbls>
            <c:spPr>
              <a:noFill/>
              <a:ln>
                <a:noFill/>
              </a:ln>
              <a:effectLst/>
            </c:spPr>
            <c:txPr>
              <a:bodyPr wrap="square" lIns="38100" tIns="19050" rIns="38100" bIns="19050" anchor="ctr" anchorCtr="0">
                <a:spAutoFit/>
              </a:bodyPr>
              <a:lstStyle/>
              <a:p>
                <a:pPr algn="ctr">
                  <a:defRPr lang="en-US" sz="1800" b="0" i="0" u="none" strike="noStrike" kern="1200" baseline="0">
                    <a:solidFill>
                      <a:schemeClr val="bg1"/>
                    </a:solidFill>
                    <a:latin typeface="Arial Black" panose="020B0A04020102020204" pitchFamily="34" charset="0"/>
                    <a:ea typeface="+mn-ea"/>
                    <a:cs typeface="+mn-cs"/>
                  </a:defRPr>
                </a:pPr>
                <a:endParaRPr lang="es-MX"/>
              </a:p>
            </c:txPr>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cat>
            <c:numRef>
              <c:f>Hoja1!$A$2</c:f>
              <c:numCache>
                <c:formatCode>General</c:formatCode>
                <c:ptCount val="1"/>
              </c:numCache>
            </c:numRef>
          </c:cat>
          <c:val>
            <c:numRef>
              <c:f>Hoja1!$E$2</c:f>
              <c:numCache>
                <c:formatCode>0.0</c:formatCode>
                <c:ptCount val="1"/>
                <c:pt idx="0">
                  <c:v>24.3</c:v>
                </c:pt>
              </c:numCache>
            </c:numRef>
          </c:val>
          <c:extLst>
            <c:ext xmlns:c16="http://schemas.microsoft.com/office/drawing/2014/chart" uri="{C3380CC4-5D6E-409C-BE32-E72D297353CC}">
              <c16:uniqueId val="{00000003-77C6-4B0F-841F-298A033AAC35}"/>
            </c:ext>
          </c:extLst>
        </c:ser>
        <c:dLbls>
          <c:showLegendKey val="0"/>
          <c:showVal val="0"/>
          <c:showCatName val="0"/>
          <c:showSerName val="0"/>
          <c:showPercent val="0"/>
          <c:showBubbleSize val="0"/>
        </c:dLbls>
        <c:gapWidth val="30"/>
        <c:overlap val="100"/>
        <c:axId val="210635776"/>
        <c:axId val="220904832"/>
      </c:barChart>
      <c:catAx>
        <c:axId val="210635776"/>
        <c:scaling>
          <c:orientation val="maxMin"/>
        </c:scaling>
        <c:delete val="1"/>
        <c:axPos val="l"/>
        <c:numFmt formatCode="General" sourceLinked="1"/>
        <c:majorTickMark val="out"/>
        <c:minorTickMark val="none"/>
        <c:tickLblPos val="none"/>
        <c:crossAx val="220904832"/>
        <c:crosses val="autoZero"/>
        <c:auto val="1"/>
        <c:lblAlgn val="ctr"/>
        <c:lblOffset val="100"/>
        <c:noMultiLvlLbl val="0"/>
      </c:catAx>
      <c:valAx>
        <c:axId val="220904832"/>
        <c:scaling>
          <c:orientation val="minMax"/>
        </c:scaling>
        <c:delete val="1"/>
        <c:axPos val="t"/>
        <c:numFmt formatCode="0%" sourceLinked="1"/>
        <c:majorTickMark val="out"/>
        <c:minorTickMark val="none"/>
        <c:tickLblPos val="none"/>
        <c:crossAx val="210635776"/>
        <c:crosses val="autoZero"/>
        <c:crossBetween val="between"/>
      </c:valAx>
      <c:spPr>
        <a:noFill/>
      </c:spPr>
    </c:plotArea>
    <c:plotVisOnly val="1"/>
    <c:dispBlanksAs val="gap"/>
    <c:showDLblsOverMax val="0"/>
  </c:chart>
  <c:spPr>
    <a:noFill/>
    <a:scene3d>
      <a:camera prst="orthographicFront"/>
      <a:lightRig rig="threePt" dir="t"/>
    </a:scene3d>
    <a:sp3d>
      <a:bevelT w="6350"/>
    </a:sp3d>
  </c:spPr>
  <c:txPr>
    <a:bodyPr/>
    <a:lstStyle/>
    <a:p>
      <a:pPr>
        <a:defRPr sz="1800"/>
      </a:pPr>
      <a:endParaRPr lang="es-MX"/>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4402052986377999E-5"/>
          <c:y val="0"/>
          <c:w val="0.99997560688995035"/>
          <c:h val="0.83725398506472615"/>
        </c:manualLayout>
      </c:layout>
      <c:lineChart>
        <c:grouping val="standard"/>
        <c:varyColors val="0"/>
        <c:ser>
          <c:idx val="0"/>
          <c:order val="0"/>
          <c:tx>
            <c:strRef>
              <c:f>Hoja1!$B$1</c:f>
              <c:strCache>
                <c:ptCount val="1"/>
                <c:pt idx="0">
                  <c:v>Pan</c:v>
                </c:pt>
              </c:strCache>
            </c:strRef>
          </c:tx>
          <c:spPr>
            <a:ln w="123825">
              <a:solidFill>
                <a:srgbClr val="4FD1FF"/>
              </a:solidFill>
            </a:ln>
          </c:spPr>
          <c:marker>
            <c:symbol val="none"/>
          </c:marker>
          <c:dLbls>
            <c:dLbl>
              <c:idx val="29"/>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0-91BB-4BB2-AB3C-23ACD06DBA41}"/>
                </c:ext>
              </c:extLst>
            </c:dLbl>
            <c:spPr>
              <a:noFill/>
              <a:ln>
                <a:noFill/>
              </a:ln>
              <a:effectLst/>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Ene 24</c:v>
                </c:pt>
                <c:pt idx="1">
                  <c:v>Mar 24</c:v>
                </c:pt>
                <c:pt idx="2">
                  <c:v>Abr 24</c:v>
                </c:pt>
              </c:strCache>
            </c:strRef>
          </c:cat>
          <c:val>
            <c:numRef>
              <c:f>Hoja1!$B$2:$B$4</c:f>
              <c:numCache>
                <c:formatCode>0.0</c:formatCode>
                <c:ptCount val="3"/>
                <c:pt idx="0">
                  <c:v>35.9</c:v>
                </c:pt>
                <c:pt idx="1">
                  <c:v>36.799999999999997</c:v>
                </c:pt>
                <c:pt idx="2">
                  <c:v>36.700000000000003</c:v>
                </c:pt>
              </c:numCache>
            </c:numRef>
          </c:val>
          <c:smooth val="0"/>
          <c:extLst>
            <c:ext xmlns:c16="http://schemas.microsoft.com/office/drawing/2014/chart" uri="{C3380CC4-5D6E-409C-BE32-E72D297353CC}">
              <c16:uniqueId val="{00000001-91BB-4BB2-AB3C-23ACD06DBA41}"/>
            </c:ext>
          </c:extLst>
        </c:ser>
        <c:ser>
          <c:idx val="1"/>
          <c:order val="1"/>
          <c:tx>
            <c:strRef>
              <c:f>Hoja1!$C$1</c:f>
              <c:strCache>
                <c:ptCount val="1"/>
                <c:pt idx="0">
                  <c:v>Morena2</c:v>
                </c:pt>
              </c:strCache>
            </c:strRef>
          </c:tx>
          <c:spPr>
            <a:ln w="123825">
              <a:solidFill>
                <a:srgbClr val="FA0000"/>
              </a:solidFill>
            </a:ln>
          </c:spPr>
          <c:marker>
            <c:symbol val="none"/>
          </c:marker>
          <c:dLbls>
            <c:dLbl>
              <c:idx val="5"/>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2-91BB-4BB2-AB3C-23ACD06DBA41}"/>
                </c:ext>
              </c:extLst>
            </c:dLbl>
            <c:dLbl>
              <c:idx val="22"/>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3-91BB-4BB2-AB3C-23ACD06DBA41}"/>
                </c:ext>
              </c:extLst>
            </c:dLbl>
            <c:dLbl>
              <c:idx val="23"/>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4-91BB-4BB2-AB3C-23ACD06DBA41}"/>
                </c:ext>
              </c:extLst>
            </c:dLbl>
            <c:dLbl>
              <c:idx val="26"/>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5-91BB-4BB2-AB3C-23ACD06DBA41}"/>
                </c:ext>
              </c:extLst>
            </c:dLbl>
            <c:spPr>
              <a:noFill/>
              <a:ln>
                <a:noFill/>
              </a:ln>
              <a:effectLst/>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Ene 24</c:v>
                </c:pt>
                <c:pt idx="1">
                  <c:v>Mar 24</c:v>
                </c:pt>
                <c:pt idx="2">
                  <c:v>Abr 24</c:v>
                </c:pt>
              </c:strCache>
            </c:strRef>
          </c:cat>
          <c:val>
            <c:numRef>
              <c:f>Hoja1!$C$2:$C$4</c:f>
              <c:numCache>
                <c:formatCode>0.0</c:formatCode>
                <c:ptCount val="3"/>
                <c:pt idx="0">
                  <c:v>50.8</c:v>
                </c:pt>
                <c:pt idx="1">
                  <c:v>50.9</c:v>
                </c:pt>
                <c:pt idx="2">
                  <c:v>49.7</c:v>
                </c:pt>
              </c:numCache>
            </c:numRef>
          </c:val>
          <c:smooth val="0"/>
          <c:extLst>
            <c:ext xmlns:c16="http://schemas.microsoft.com/office/drawing/2014/chart" uri="{C3380CC4-5D6E-409C-BE32-E72D297353CC}">
              <c16:uniqueId val="{00000006-91BB-4BB2-AB3C-23ACD06DBA41}"/>
            </c:ext>
          </c:extLst>
        </c:ser>
        <c:ser>
          <c:idx val="2"/>
          <c:order val="2"/>
          <c:tx>
            <c:strRef>
              <c:f>Hoja1!$D$1</c:f>
              <c:strCache>
                <c:ptCount val="1"/>
                <c:pt idx="0">
                  <c:v>MC</c:v>
                </c:pt>
              </c:strCache>
            </c:strRef>
          </c:tx>
          <c:spPr>
            <a:ln w="123825">
              <a:solidFill>
                <a:srgbClr val="F7994B"/>
              </a:solidFill>
            </a:ln>
          </c:spPr>
          <c:marker>
            <c:symbol val="none"/>
          </c:marker>
          <c:dLbls>
            <c:dLbl>
              <c:idx val="26"/>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7-91BB-4BB2-AB3C-23ACD06DBA41}"/>
                </c:ext>
              </c:extLst>
            </c:dLbl>
            <c:dLbl>
              <c:idx val="28"/>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8-91BB-4BB2-AB3C-23ACD06DBA41}"/>
                </c:ext>
              </c:extLst>
            </c:dLbl>
            <c:dLbl>
              <c:idx val="30"/>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9-91BB-4BB2-AB3C-23ACD06DBA41}"/>
                </c:ext>
              </c:extLst>
            </c:dLbl>
            <c:dLbl>
              <c:idx val="31"/>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A-91BB-4BB2-AB3C-23ACD06DBA41}"/>
                </c:ext>
              </c:extLst>
            </c:dLbl>
            <c:spPr>
              <a:noFill/>
              <a:ln>
                <a:noFill/>
              </a:ln>
              <a:effectLst/>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Ene 24</c:v>
                </c:pt>
                <c:pt idx="1">
                  <c:v>Mar 24</c:v>
                </c:pt>
                <c:pt idx="2">
                  <c:v>Abr 24</c:v>
                </c:pt>
              </c:strCache>
            </c:strRef>
          </c:cat>
          <c:val>
            <c:numRef>
              <c:f>Hoja1!$D$2:$D$4</c:f>
              <c:numCache>
                <c:formatCode>0.0</c:formatCode>
                <c:ptCount val="3"/>
                <c:pt idx="0">
                  <c:v>6.9</c:v>
                </c:pt>
                <c:pt idx="1">
                  <c:v>5.7</c:v>
                </c:pt>
                <c:pt idx="2">
                  <c:v>6.8</c:v>
                </c:pt>
              </c:numCache>
            </c:numRef>
          </c:val>
          <c:smooth val="0"/>
          <c:extLst>
            <c:ext xmlns:c16="http://schemas.microsoft.com/office/drawing/2014/chart" uri="{C3380CC4-5D6E-409C-BE32-E72D297353CC}">
              <c16:uniqueId val="{0000000B-91BB-4BB2-AB3C-23ACD06DBA41}"/>
            </c:ext>
          </c:extLst>
        </c:ser>
        <c:dLbls>
          <c:showLegendKey val="0"/>
          <c:showVal val="0"/>
          <c:showCatName val="0"/>
          <c:showSerName val="0"/>
          <c:showPercent val="0"/>
          <c:showBubbleSize val="0"/>
        </c:dLbls>
        <c:smooth val="0"/>
        <c:axId val="209537664"/>
        <c:axId val="209551744"/>
      </c:lineChart>
      <c:catAx>
        <c:axId val="209537664"/>
        <c:scaling>
          <c:orientation val="minMax"/>
        </c:scaling>
        <c:delete val="0"/>
        <c:axPos val="b"/>
        <c:numFmt formatCode="General" sourceLinked="1"/>
        <c:majorTickMark val="out"/>
        <c:minorTickMark val="none"/>
        <c:tickLblPos val="nextTo"/>
        <c:spPr>
          <a:ln>
            <a:noFill/>
          </a:ln>
        </c:spPr>
        <c:txPr>
          <a:bodyPr/>
          <a:lstStyle/>
          <a:p>
            <a:pPr algn="ctr">
              <a:defRPr lang="en-US" sz="1700" b="0" i="0" u="none" strike="noStrike" kern="1200" baseline="0">
                <a:solidFill>
                  <a:schemeClr val="bg1"/>
                </a:solidFill>
                <a:latin typeface="Arial Narrow" panose="020B0606020202030204" pitchFamily="34" charset="0"/>
                <a:ea typeface="+mn-ea"/>
                <a:cs typeface="+mn-cs"/>
              </a:defRPr>
            </a:pPr>
            <a:endParaRPr lang="es-MX"/>
          </a:p>
        </c:txPr>
        <c:crossAx val="209551744"/>
        <c:crosses val="autoZero"/>
        <c:auto val="1"/>
        <c:lblAlgn val="ctr"/>
        <c:lblOffset val="200"/>
        <c:noMultiLvlLbl val="0"/>
      </c:catAx>
      <c:valAx>
        <c:axId val="209551744"/>
        <c:scaling>
          <c:orientation val="minMax"/>
          <c:max val="70"/>
          <c:min val="0"/>
        </c:scaling>
        <c:delete val="1"/>
        <c:axPos val="l"/>
        <c:numFmt formatCode="General" sourceLinked="0"/>
        <c:majorTickMark val="out"/>
        <c:minorTickMark val="in"/>
        <c:tickLblPos val="nextTo"/>
        <c:crossAx val="209537664"/>
        <c:crosses val="autoZero"/>
        <c:crossBetween val="between"/>
      </c:valAx>
      <c:spPr>
        <a:noFill/>
        <a:ln w="25400">
          <a:noFill/>
        </a:ln>
      </c:spPr>
    </c:plotArea>
    <c:plotVisOnly val="1"/>
    <c:dispBlanksAs val="gap"/>
    <c:showDLblsOverMax val="0"/>
  </c:chart>
  <c:spPr>
    <a:ln>
      <a:noFill/>
    </a:ln>
    <a:effectLst>
      <a:glow rad="127000">
        <a:schemeClr val="accent1">
          <a:alpha val="99000"/>
        </a:schemeClr>
      </a:glow>
    </a:effectLst>
  </c:spPr>
  <c:txPr>
    <a:bodyPr/>
    <a:lstStyle/>
    <a:p>
      <a:pPr>
        <a:defRPr sz="1800">
          <a:solidFill>
            <a:schemeClr val="tx1"/>
          </a:solidFill>
        </a:defRPr>
      </a:pPr>
      <a:endParaRPr lang="es-MX"/>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43800071596983E-5"/>
          <c:y val="0"/>
          <c:w val="0.99997560688995035"/>
          <c:h val="0.83725398506472615"/>
        </c:manualLayout>
      </c:layout>
      <c:lineChart>
        <c:grouping val="standard"/>
        <c:varyColors val="0"/>
        <c:ser>
          <c:idx val="0"/>
          <c:order val="0"/>
          <c:tx>
            <c:strRef>
              <c:f>Hoja1!$B$1</c:f>
              <c:strCache>
                <c:ptCount val="1"/>
                <c:pt idx="0">
                  <c:v>Pan</c:v>
                </c:pt>
              </c:strCache>
            </c:strRef>
          </c:tx>
          <c:spPr>
            <a:ln w="123825">
              <a:solidFill>
                <a:srgbClr val="4FD1FF"/>
              </a:solidFill>
            </a:ln>
          </c:spPr>
          <c:marker>
            <c:symbol val="none"/>
          </c:marker>
          <c:dLbls>
            <c:dLbl>
              <c:idx val="29"/>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0-5EE9-454B-8133-DAB7F931671E}"/>
                </c:ext>
              </c:extLst>
            </c:dLbl>
            <c:spPr>
              <a:noFill/>
              <a:ln>
                <a:noFill/>
              </a:ln>
              <a:effectLst/>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Ene 24</c:v>
                </c:pt>
                <c:pt idx="1">
                  <c:v>Mar 24</c:v>
                </c:pt>
                <c:pt idx="2">
                  <c:v>Mar 24</c:v>
                </c:pt>
              </c:strCache>
            </c:strRef>
          </c:cat>
          <c:val>
            <c:numRef>
              <c:f>Hoja1!$B$2:$B$4</c:f>
              <c:numCache>
                <c:formatCode>0.0</c:formatCode>
                <c:ptCount val="3"/>
                <c:pt idx="0">
                  <c:v>38.4</c:v>
                </c:pt>
                <c:pt idx="1">
                  <c:v>39.4</c:v>
                </c:pt>
                <c:pt idx="2">
                  <c:v>39.4</c:v>
                </c:pt>
              </c:numCache>
            </c:numRef>
          </c:val>
          <c:smooth val="0"/>
          <c:extLst>
            <c:ext xmlns:c16="http://schemas.microsoft.com/office/drawing/2014/chart" uri="{C3380CC4-5D6E-409C-BE32-E72D297353CC}">
              <c16:uniqueId val="{00000001-5EE9-454B-8133-DAB7F931671E}"/>
            </c:ext>
          </c:extLst>
        </c:ser>
        <c:ser>
          <c:idx val="1"/>
          <c:order val="1"/>
          <c:tx>
            <c:strRef>
              <c:f>Hoja1!$C$1</c:f>
              <c:strCache>
                <c:ptCount val="1"/>
                <c:pt idx="0">
                  <c:v>Morena2</c:v>
                </c:pt>
              </c:strCache>
            </c:strRef>
          </c:tx>
          <c:spPr>
            <a:ln w="123825">
              <a:solidFill>
                <a:srgbClr val="FA0000"/>
              </a:solidFill>
            </a:ln>
          </c:spPr>
          <c:marker>
            <c:symbol val="none"/>
          </c:marker>
          <c:dLbls>
            <c:dLbl>
              <c:idx val="5"/>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2-5EE9-454B-8133-DAB7F931671E}"/>
                </c:ext>
              </c:extLst>
            </c:dLbl>
            <c:dLbl>
              <c:idx val="22"/>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3-5EE9-454B-8133-DAB7F931671E}"/>
                </c:ext>
              </c:extLst>
            </c:dLbl>
            <c:dLbl>
              <c:idx val="23"/>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4-5EE9-454B-8133-DAB7F931671E}"/>
                </c:ext>
              </c:extLst>
            </c:dLbl>
            <c:dLbl>
              <c:idx val="26"/>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extLst>
                <c:ext xmlns:c16="http://schemas.microsoft.com/office/drawing/2014/chart" uri="{C3380CC4-5D6E-409C-BE32-E72D297353CC}">
                  <c16:uniqueId val="{00000005-5EE9-454B-8133-DAB7F931671E}"/>
                </c:ext>
              </c:extLst>
            </c:dLbl>
            <c:spPr>
              <a:noFill/>
              <a:ln>
                <a:noFill/>
              </a:ln>
              <a:effectLst/>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Ene 24</c:v>
                </c:pt>
                <c:pt idx="1">
                  <c:v>Mar 24</c:v>
                </c:pt>
                <c:pt idx="2">
                  <c:v>Mar 24</c:v>
                </c:pt>
              </c:strCache>
            </c:strRef>
          </c:cat>
          <c:val>
            <c:numRef>
              <c:f>Hoja1!$C$2:$C$4</c:f>
              <c:numCache>
                <c:formatCode>0.0</c:formatCode>
                <c:ptCount val="3"/>
                <c:pt idx="0">
                  <c:v>54.3</c:v>
                </c:pt>
                <c:pt idx="1">
                  <c:v>54.5</c:v>
                </c:pt>
                <c:pt idx="2">
                  <c:v>53.3</c:v>
                </c:pt>
              </c:numCache>
            </c:numRef>
          </c:val>
          <c:smooth val="0"/>
          <c:extLst>
            <c:ext xmlns:c16="http://schemas.microsoft.com/office/drawing/2014/chart" uri="{C3380CC4-5D6E-409C-BE32-E72D297353CC}">
              <c16:uniqueId val="{00000006-5EE9-454B-8133-DAB7F931671E}"/>
            </c:ext>
          </c:extLst>
        </c:ser>
        <c:ser>
          <c:idx val="2"/>
          <c:order val="2"/>
          <c:tx>
            <c:strRef>
              <c:f>Hoja1!$D$1</c:f>
              <c:strCache>
                <c:ptCount val="1"/>
                <c:pt idx="0">
                  <c:v>MC</c:v>
                </c:pt>
              </c:strCache>
            </c:strRef>
          </c:tx>
          <c:spPr>
            <a:ln w="123825">
              <a:solidFill>
                <a:srgbClr val="F7994B"/>
              </a:solidFill>
            </a:ln>
          </c:spPr>
          <c:marker>
            <c:symbol val="none"/>
          </c:marker>
          <c:dLbls>
            <c:dLbl>
              <c:idx val="26"/>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7-5EE9-454B-8133-DAB7F931671E}"/>
                </c:ext>
              </c:extLst>
            </c:dLbl>
            <c:dLbl>
              <c:idx val="28"/>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8-5EE9-454B-8133-DAB7F931671E}"/>
                </c:ext>
              </c:extLst>
            </c:dLbl>
            <c:dLbl>
              <c:idx val="30"/>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9-5EE9-454B-8133-DAB7F931671E}"/>
                </c:ext>
              </c:extLst>
            </c:dLbl>
            <c:dLbl>
              <c:idx val="31"/>
              <c:spPr>
                <a:noFill/>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extLst>
                <c:ext xmlns:c16="http://schemas.microsoft.com/office/drawing/2014/chart" uri="{C3380CC4-5D6E-409C-BE32-E72D297353CC}">
                  <c16:uniqueId val="{0000000A-5EE9-454B-8133-DAB7F931671E}"/>
                </c:ext>
              </c:extLst>
            </c:dLbl>
            <c:spPr>
              <a:noFill/>
              <a:ln>
                <a:noFill/>
              </a:ln>
              <a:effectLst/>
            </c:spPr>
            <c:txPr>
              <a:bodyPr anchorCtr="0"/>
              <a:lstStyle/>
              <a:p>
                <a:pPr algn="ctr">
                  <a:defRPr lang="en-US" sz="2200" b="1" i="0" u="none" strike="noStrike" kern="1200" baseline="0">
                    <a:solidFill>
                      <a:schemeClr val="bg1"/>
                    </a:solidFill>
                    <a:latin typeface="Arial Narrow" panose="020B0606020202030204" pitchFamily="34" charset="0"/>
                    <a:ea typeface="+mn-ea"/>
                    <a:cs typeface="Arial" panose="020B0604020202020204" pitchFamily="34" charset="0"/>
                  </a:defRPr>
                </a:pPr>
                <a:endParaRPr lang="es-MX"/>
              </a:p>
            </c:tx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Hoja1!$A$2:$A$4</c:f>
              <c:strCache>
                <c:ptCount val="3"/>
                <c:pt idx="0">
                  <c:v>Ene 24</c:v>
                </c:pt>
                <c:pt idx="1">
                  <c:v>Mar 24</c:v>
                </c:pt>
                <c:pt idx="2">
                  <c:v>Mar 24</c:v>
                </c:pt>
              </c:strCache>
            </c:strRef>
          </c:cat>
          <c:val>
            <c:numRef>
              <c:f>Hoja1!$D$2:$D$4</c:f>
              <c:numCache>
                <c:formatCode>0.0</c:formatCode>
                <c:ptCount val="3"/>
                <c:pt idx="0">
                  <c:v>7.3</c:v>
                </c:pt>
                <c:pt idx="1">
                  <c:v>6.1</c:v>
                </c:pt>
                <c:pt idx="2">
                  <c:v>7.3</c:v>
                </c:pt>
              </c:numCache>
            </c:numRef>
          </c:val>
          <c:smooth val="0"/>
          <c:extLst>
            <c:ext xmlns:c16="http://schemas.microsoft.com/office/drawing/2014/chart" uri="{C3380CC4-5D6E-409C-BE32-E72D297353CC}">
              <c16:uniqueId val="{0000000B-5EE9-454B-8133-DAB7F931671E}"/>
            </c:ext>
          </c:extLst>
        </c:ser>
        <c:dLbls>
          <c:showLegendKey val="0"/>
          <c:showVal val="0"/>
          <c:showCatName val="0"/>
          <c:showSerName val="0"/>
          <c:showPercent val="0"/>
          <c:showBubbleSize val="0"/>
        </c:dLbls>
        <c:smooth val="0"/>
        <c:axId val="209537664"/>
        <c:axId val="209551744"/>
      </c:lineChart>
      <c:catAx>
        <c:axId val="209537664"/>
        <c:scaling>
          <c:orientation val="minMax"/>
        </c:scaling>
        <c:delete val="0"/>
        <c:axPos val="b"/>
        <c:numFmt formatCode="General" sourceLinked="1"/>
        <c:majorTickMark val="out"/>
        <c:minorTickMark val="none"/>
        <c:tickLblPos val="nextTo"/>
        <c:spPr>
          <a:ln>
            <a:noFill/>
          </a:ln>
        </c:spPr>
        <c:txPr>
          <a:bodyPr/>
          <a:lstStyle/>
          <a:p>
            <a:pPr algn="ctr">
              <a:defRPr lang="en-US" sz="1700" b="0" i="0" u="none" strike="noStrike" kern="1200" baseline="0">
                <a:solidFill>
                  <a:schemeClr val="bg1"/>
                </a:solidFill>
                <a:latin typeface="Arial Narrow" panose="020B0606020202030204" pitchFamily="34" charset="0"/>
                <a:ea typeface="+mn-ea"/>
                <a:cs typeface="+mn-cs"/>
              </a:defRPr>
            </a:pPr>
            <a:endParaRPr lang="es-MX"/>
          </a:p>
        </c:txPr>
        <c:crossAx val="209551744"/>
        <c:crosses val="autoZero"/>
        <c:auto val="1"/>
        <c:lblAlgn val="ctr"/>
        <c:lblOffset val="200"/>
        <c:noMultiLvlLbl val="0"/>
      </c:catAx>
      <c:valAx>
        <c:axId val="209551744"/>
        <c:scaling>
          <c:orientation val="minMax"/>
          <c:max val="70"/>
          <c:min val="0"/>
        </c:scaling>
        <c:delete val="1"/>
        <c:axPos val="l"/>
        <c:numFmt formatCode="General" sourceLinked="0"/>
        <c:majorTickMark val="out"/>
        <c:minorTickMark val="in"/>
        <c:tickLblPos val="nextTo"/>
        <c:crossAx val="209537664"/>
        <c:crosses val="autoZero"/>
        <c:crossBetween val="between"/>
      </c:valAx>
      <c:spPr>
        <a:noFill/>
        <a:ln w="25400">
          <a:noFill/>
        </a:ln>
      </c:spPr>
    </c:plotArea>
    <c:plotVisOnly val="1"/>
    <c:dispBlanksAs val="gap"/>
    <c:showDLblsOverMax val="0"/>
  </c:chart>
  <c:spPr>
    <a:ln>
      <a:noFill/>
    </a:ln>
    <a:effectLst>
      <a:glow rad="127000">
        <a:schemeClr val="accent1">
          <a:alpha val="99000"/>
        </a:schemeClr>
      </a:glow>
    </a:effectLst>
  </c:spPr>
  <c:txPr>
    <a:bodyPr/>
    <a:lstStyle/>
    <a:p>
      <a:pPr>
        <a:defRPr sz="1800">
          <a:solidFill>
            <a:schemeClr val="tx1"/>
          </a:solidFill>
        </a:defRPr>
      </a:pPr>
      <a:endParaRPr lang="es-MX"/>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3.1381099088968892E-3"/>
          <c:w val="1"/>
          <c:h val="0.99686189009110304"/>
        </c:manualLayout>
      </c:layout>
      <c:barChart>
        <c:barDir val="col"/>
        <c:grouping val="clustered"/>
        <c:varyColors val="0"/>
        <c:ser>
          <c:idx val="0"/>
          <c:order val="0"/>
          <c:tx>
            <c:strRef>
              <c:f>Hoja1!$B$1</c:f>
              <c:strCache>
                <c:ptCount val="1"/>
                <c:pt idx="0">
                  <c:v>Serie 1</c:v>
                </c:pt>
              </c:strCache>
            </c:strRef>
          </c:tx>
          <c:spPr>
            <a:solidFill>
              <a:schemeClr val="bg1"/>
            </a:solidFill>
            <a:effectLst/>
            <a:scene3d>
              <a:camera prst="orthographicFront"/>
              <a:lightRig rig="threePt" dir="t"/>
            </a:scene3d>
            <a:sp3d>
              <a:bevelT h="12700"/>
            </a:sp3d>
          </c:spPr>
          <c:invertIfNegative val="0"/>
          <c:dPt>
            <c:idx val="0"/>
            <c:invertIfNegative val="0"/>
            <c:bubble3D val="0"/>
            <c:spPr>
              <a:solidFill>
                <a:srgbClr val="0070C0"/>
              </a:solidFill>
              <a:effectLst/>
              <a:scene3d>
                <a:camera prst="orthographicFront"/>
                <a:lightRig rig="threePt" dir="t"/>
              </a:scene3d>
              <a:sp3d>
                <a:bevelT h="12700"/>
              </a:sp3d>
            </c:spPr>
            <c:extLst>
              <c:ext xmlns:c16="http://schemas.microsoft.com/office/drawing/2014/chart" uri="{C3380CC4-5D6E-409C-BE32-E72D297353CC}">
                <c16:uniqueId val="{00000001-DC47-46D9-A791-45EC5BD91A21}"/>
              </c:ext>
            </c:extLst>
          </c:dPt>
          <c:dPt>
            <c:idx val="1"/>
            <c:invertIfNegative val="0"/>
            <c:bubble3D val="0"/>
            <c:spPr>
              <a:solidFill>
                <a:srgbClr val="1B8D74"/>
              </a:solidFill>
              <a:effectLst/>
              <a:scene3d>
                <a:camera prst="orthographicFront"/>
                <a:lightRig rig="threePt" dir="t"/>
              </a:scene3d>
              <a:sp3d>
                <a:bevelT h="12700"/>
              </a:sp3d>
            </c:spPr>
            <c:extLst>
              <c:ext xmlns:c16="http://schemas.microsoft.com/office/drawing/2014/chart" uri="{C3380CC4-5D6E-409C-BE32-E72D297353CC}">
                <c16:uniqueId val="{00000003-DC47-46D9-A791-45EC5BD91A21}"/>
              </c:ext>
            </c:extLst>
          </c:dPt>
          <c:dPt>
            <c:idx val="2"/>
            <c:invertIfNegative val="0"/>
            <c:bubble3D val="0"/>
            <c:spPr>
              <a:solidFill>
                <a:srgbClr val="FFC000"/>
              </a:solidFill>
              <a:effectLst/>
              <a:scene3d>
                <a:camera prst="orthographicFront"/>
                <a:lightRig rig="threePt" dir="t"/>
              </a:scene3d>
              <a:sp3d>
                <a:bevelT h="12700"/>
              </a:sp3d>
            </c:spPr>
            <c:extLst>
              <c:ext xmlns:c16="http://schemas.microsoft.com/office/drawing/2014/chart" uri="{C3380CC4-5D6E-409C-BE32-E72D297353CC}">
                <c16:uniqueId val="{00000005-DC47-46D9-A791-45EC5BD91A21}"/>
              </c:ext>
            </c:extLst>
          </c:dPt>
          <c:dPt>
            <c:idx val="3"/>
            <c:invertIfNegative val="0"/>
            <c:bubble3D val="0"/>
            <c:spPr>
              <a:solidFill>
                <a:srgbClr val="FF0000"/>
              </a:solidFill>
              <a:effectLst/>
              <a:scene3d>
                <a:camera prst="orthographicFront"/>
                <a:lightRig rig="threePt" dir="t"/>
              </a:scene3d>
              <a:sp3d>
                <a:bevelT h="12700"/>
              </a:sp3d>
            </c:spPr>
            <c:extLst>
              <c:ext xmlns:c16="http://schemas.microsoft.com/office/drawing/2014/chart" uri="{C3380CC4-5D6E-409C-BE32-E72D297353CC}">
                <c16:uniqueId val="{00000007-DC47-46D9-A791-45EC5BD91A21}"/>
              </c:ext>
            </c:extLst>
          </c:dPt>
          <c:dPt>
            <c:idx val="4"/>
            <c:invertIfNegative val="0"/>
            <c:bubble3D val="0"/>
            <c:spPr>
              <a:solidFill>
                <a:srgbClr val="92D050"/>
              </a:solidFill>
              <a:effectLst/>
              <a:scene3d>
                <a:camera prst="orthographicFront"/>
                <a:lightRig rig="threePt" dir="t"/>
              </a:scene3d>
              <a:sp3d>
                <a:bevelT h="12700"/>
              </a:sp3d>
            </c:spPr>
            <c:extLst>
              <c:ext xmlns:c16="http://schemas.microsoft.com/office/drawing/2014/chart" uri="{C3380CC4-5D6E-409C-BE32-E72D297353CC}">
                <c16:uniqueId val="{00000009-DC47-46D9-A791-45EC5BD91A21}"/>
              </c:ext>
            </c:extLst>
          </c:dPt>
          <c:dPt>
            <c:idx val="5"/>
            <c:invertIfNegative val="0"/>
            <c:bubble3D val="0"/>
            <c:spPr>
              <a:solidFill>
                <a:schemeClr val="accent6">
                  <a:lumMod val="75000"/>
                </a:schemeClr>
              </a:solidFill>
              <a:effectLst/>
              <a:scene3d>
                <a:camera prst="orthographicFront"/>
                <a:lightRig rig="threePt" dir="t"/>
              </a:scene3d>
              <a:sp3d>
                <a:bevelT h="12700"/>
              </a:sp3d>
            </c:spPr>
            <c:extLst>
              <c:ext xmlns:c16="http://schemas.microsoft.com/office/drawing/2014/chart" uri="{C3380CC4-5D6E-409C-BE32-E72D297353CC}">
                <c16:uniqueId val="{0000000B-DC47-46D9-A791-45EC5BD91A21}"/>
              </c:ext>
            </c:extLst>
          </c:dPt>
          <c:dPt>
            <c:idx val="6"/>
            <c:invertIfNegative val="0"/>
            <c:bubble3D val="0"/>
            <c:spPr>
              <a:solidFill>
                <a:srgbClr val="CA2D49"/>
              </a:solidFill>
              <a:effectLst/>
              <a:scene3d>
                <a:camera prst="orthographicFront"/>
                <a:lightRig rig="threePt" dir="t"/>
              </a:scene3d>
              <a:sp3d>
                <a:bevelT h="12700"/>
              </a:sp3d>
            </c:spPr>
            <c:extLst>
              <c:ext xmlns:c16="http://schemas.microsoft.com/office/drawing/2014/chart" uri="{C3380CC4-5D6E-409C-BE32-E72D297353CC}">
                <c16:uniqueId val="{0000000D-DC47-46D9-A791-45EC5BD91A21}"/>
              </c:ext>
            </c:extLst>
          </c:dPt>
          <c:dPt>
            <c:idx val="7"/>
            <c:invertIfNegative val="0"/>
            <c:bubble3D val="0"/>
            <c:spPr>
              <a:solidFill>
                <a:srgbClr val="AC44B2"/>
              </a:solidFill>
              <a:effectLst/>
              <a:scene3d>
                <a:camera prst="orthographicFront"/>
                <a:lightRig rig="threePt" dir="t"/>
              </a:scene3d>
              <a:sp3d>
                <a:bevelT h="12700"/>
              </a:sp3d>
            </c:spPr>
            <c:extLst>
              <c:ext xmlns:c16="http://schemas.microsoft.com/office/drawing/2014/chart" uri="{C3380CC4-5D6E-409C-BE32-E72D297353CC}">
                <c16:uniqueId val="{0000000F-DC47-46D9-A791-45EC5BD91A21}"/>
              </c:ext>
            </c:extLst>
          </c:dPt>
          <c:dPt>
            <c:idx val="8"/>
            <c:invertIfNegative val="0"/>
            <c:bubble3D val="0"/>
            <c:spPr>
              <a:solidFill>
                <a:schemeClr val="tx1">
                  <a:lumMod val="65000"/>
                  <a:lumOff val="35000"/>
                </a:schemeClr>
              </a:solidFill>
              <a:effectLst/>
              <a:scene3d>
                <a:camera prst="orthographicFront"/>
                <a:lightRig rig="threePt" dir="t"/>
              </a:scene3d>
              <a:sp3d>
                <a:bevelT h="12700"/>
              </a:sp3d>
            </c:spPr>
            <c:extLst>
              <c:ext xmlns:c16="http://schemas.microsoft.com/office/drawing/2014/chart" uri="{C3380CC4-5D6E-409C-BE32-E72D297353CC}">
                <c16:uniqueId val="{00000011-DC47-46D9-A791-45EC5BD91A21}"/>
              </c:ext>
            </c:extLst>
          </c:dPt>
          <c:dPt>
            <c:idx val="9"/>
            <c:invertIfNegative val="0"/>
            <c:bubble3D val="0"/>
            <c:spPr>
              <a:solidFill>
                <a:schemeClr val="bg1">
                  <a:lumMod val="50000"/>
                </a:schemeClr>
              </a:solidFill>
              <a:effectLst/>
              <a:scene3d>
                <a:camera prst="orthographicFront"/>
                <a:lightRig rig="threePt" dir="t"/>
              </a:scene3d>
              <a:sp3d>
                <a:bevelT h="12700"/>
              </a:sp3d>
            </c:spPr>
            <c:extLst>
              <c:ext xmlns:c16="http://schemas.microsoft.com/office/drawing/2014/chart" uri="{C3380CC4-5D6E-409C-BE32-E72D297353CC}">
                <c16:uniqueId val="{00000013-DC47-46D9-A791-45EC5BD91A21}"/>
              </c:ext>
            </c:extLst>
          </c:dPt>
          <c:dPt>
            <c:idx val="10"/>
            <c:invertIfNegative val="0"/>
            <c:bubble3D val="0"/>
            <c:spPr>
              <a:solidFill>
                <a:srgbClr val="7030A0"/>
              </a:solidFill>
              <a:effectLst/>
              <a:scene3d>
                <a:camera prst="orthographicFront"/>
                <a:lightRig rig="threePt" dir="t"/>
              </a:scene3d>
              <a:sp3d>
                <a:bevelT h="12700"/>
              </a:sp3d>
            </c:spPr>
            <c:extLst>
              <c:ext xmlns:c16="http://schemas.microsoft.com/office/drawing/2014/chart" uri="{C3380CC4-5D6E-409C-BE32-E72D297353CC}">
                <c16:uniqueId val="{00000015-DC47-46D9-A791-45EC5BD91A21}"/>
              </c:ext>
            </c:extLst>
          </c:dPt>
          <c:dPt>
            <c:idx val="11"/>
            <c:invertIfNegative val="0"/>
            <c:bubble3D val="0"/>
            <c:spPr>
              <a:solidFill>
                <a:schemeClr val="bg1">
                  <a:lumMod val="50000"/>
                </a:schemeClr>
              </a:solidFill>
              <a:effectLst/>
              <a:scene3d>
                <a:camera prst="orthographicFront"/>
                <a:lightRig rig="threePt" dir="t"/>
              </a:scene3d>
              <a:sp3d>
                <a:bevelT h="12700"/>
              </a:sp3d>
            </c:spPr>
            <c:extLst>
              <c:ext xmlns:c16="http://schemas.microsoft.com/office/drawing/2014/chart" uri="{C3380CC4-5D6E-409C-BE32-E72D297353CC}">
                <c16:uniqueId val="{00000017-DC47-46D9-A791-45EC5BD91A21}"/>
              </c:ext>
            </c:extLst>
          </c:dPt>
          <c:dPt>
            <c:idx val="12"/>
            <c:invertIfNegative val="0"/>
            <c:bubble3D val="0"/>
            <c:spPr>
              <a:solidFill>
                <a:srgbClr val="FF0000"/>
              </a:solidFill>
              <a:effectLst/>
              <a:scene3d>
                <a:camera prst="orthographicFront"/>
                <a:lightRig rig="threePt" dir="t"/>
              </a:scene3d>
              <a:sp3d>
                <a:bevelT h="12700"/>
              </a:sp3d>
            </c:spPr>
            <c:extLst>
              <c:ext xmlns:c16="http://schemas.microsoft.com/office/drawing/2014/chart" uri="{C3380CC4-5D6E-409C-BE32-E72D297353CC}">
                <c16:uniqueId val="{00000019-DC47-46D9-A791-45EC5BD91A21}"/>
              </c:ext>
            </c:extLst>
          </c:dPt>
          <c:dPt>
            <c:idx val="13"/>
            <c:invertIfNegative val="0"/>
            <c:bubble3D val="0"/>
            <c:spPr>
              <a:solidFill>
                <a:srgbClr val="6364CF"/>
              </a:solidFill>
              <a:effectLst/>
              <a:scene3d>
                <a:camera prst="orthographicFront"/>
                <a:lightRig rig="threePt" dir="t"/>
              </a:scene3d>
              <a:sp3d>
                <a:bevelT h="12700"/>
              </a:sp3d>
            </c:spPr>
            <c:extLst>
              <c:ext xmlns:c16="http://schemas.microsoft.com/office/drawing/2014/chart" uri="{C3380CC4-5D6E-409C-BE32-E72D297353CC}">
                <c16:uniqueId val="{0000001B-DC47-46D9-A791-45EC5BD91A21}"/>
              </c:ext>
            </c:extLst>
          </c:dPt>
          <c:dPt>
            <c:idx val="14"/>
            <c:invertIfNegative val="0"/>
            <c:bubble3D val="0"/>
            <c:spPr>
              <a:solidFill>
                <a:srgbClr val="888888"/>
              </a:solidFill>
              <a:effectLst/>
              <a:scene3d>
                <a:camera prst="orthographicFront"/>
                <a:lightRig rig="threePt" dir="t"/>
              </a:scene3d>
              <a:sp3d>
                <a:bevelT h="12700"/>
              </a:sp3d>
            </c:spPr>
            <c:extLst>
              <c:ext xmlns:c16="http://schemas.microsoft.com/office/drawing/2014/chart" uri="{C3380CC4-5D6E-409C-BE32-E72D297353CC}">
                <c16:uniqueId val="{0000001D-DC47-46D9-A791-45EC5BD91A21}"/>
              </c:ext>
            </c:extLst>
          </c:dPt>
          <c:dLbls>
            <c:spPr>
              <a:noFill/>
              <a:ln>
                <a:noFill/>
              </a:ln>
              <a:effectLst/>
            </c:spPr>
            <c:txPr>
              <a:bodyPr/>
              <a:lstStyle/>
              <a:p>
                <a:pPr>
                  <a:defRPr sz="2000" b="0">
                    <a:solidFill>
                      <a:schemeClr val="tx1"/>
                    </a:solidFill>
                    <a:latin typeface="Arial Narrow" pitchFamily="34" charset="0"/>
                  </a:defRPr>
                </a:pPr>
                <a:endParaRPr lang="es-MX"/>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Hoja1!$A$2:$A$8</c:f>
              <c:strCache>
                <c:ptCount val="7"/>
                <c:pt idx="0">
                  <c:v>Partido1</c:v>
                </c:pt>
                <c:pt idx="1">
                  <c:v>Partido2</c:v>
                </c:pt>
                <c:pt idx="2">
                  <c:v>Partido3</c:v>
                </c:pt>
                <c:pt idx="3">
                  <c:v>Partido4</c:v>
                </c:pt>
                <c:pt idx="4">
                  <c:v>Partido5</c:v>
                </c:pt>
                <c:pt idx="5">
                  <c:v>Partido6</c:v>
                </c:pt>
                <c:pt idx="6">
                  <c:v>Partido7</c:v>
                </c:pt>
              </c:strCache>
            </c:strRef>
          </c:cat>
          <c:val>
            <c:numRef>
              <c:f>Hoja1!$B$2:$B$8</c:f>
              <c:numCache>
                <c:formatCode>0.0</c:formatCode>
                <c:ptCount val="7"/>
                <c:pt idx="0">
                  <c:v>39.200000000000003</c:v>
                </c:pt>
                <c:pt idx="1">
                  <c:v>52.3</c:v>
                </c:pt>
                <c:pt idx="2">
                  <c:v>23.9</c:v>
                </c:pt>
                <c:pt idx="3">
                  <c:v>17.2</c:v>
                </c:pt>
                <c:pt idx="4">
                  <c:v>16.2</c:v>
                </c:pt>
                <c:pt idx="5">
                  <c:v>13.7</c:v>
                </c:pt>
                <c:pt idx="6">
                  <c:v>29.3</c:v>
                </c:pt>
              </c:numCache>
            </c:numRef>
          </c:val>
          <c:extLst>
            <c:ext xmlns:c16="http://schemas.microsoft.com/office/drawing/2014/chart" uri="{C3380CC4-5D6E-409C-BE32-E72D297353CC}">
              <c16:uniqueId val="{0000001E-DC47-46D9-A791-45EC5BD91A21}"/>
            </c:ext>
          </c:extLst>
        </c:ser>
        <c:dLbls>
          <c:showLegendKey val="0"/>
          <c:showVal val="0"/>
          <c:showCatName val="0"/>
          <c:showSerName val="0"/>
          <c:showPercent val="0"/>
          <c:showBubbleSize val="0"/>
        </c:dLbls>
        <c:gapWidth val="56"/>
        <c:axId val="-412273808"/>
        <c:axId val="-412278160"/>
      </c:barChart>
      <c:catAx>
        <c:axId val="-412273808"/>
        <c:scaling>
          <c:orientation val="minMax"/>
        </c:scaling>
        <c:delete val="1"/>
        <c:axPos val="b"/>
        <c:numFmt formatCode="General" sourceLinked="0"/>
        <c:majorTickMark val="out"/>
        <c:minorTickMark val="none"/>
        <c:tickLblPos val="none"/>
        <c:crossAx val="-412278160"/>
        <c:crosses val="autoZero"/>
        <c:auto val="1"/>
        <c:lblAlgn val="ctr"/>
        <c:lblOffset val="100"/>
        <c:noMultiLvlLbl val="0"/>
      </c:catAx>
      <c:valAx>
        <c:axId val="-412278160"/>
        <c:scaling>
          <c:orientation val="minMax"/>
          <c:max val="75"/>
          <c:min val="0"/>
        </c:scaling>
        <c:delete val="1"/>
        <c:axPos val="l"/>
        <c:numFmt formatCode="0.0" sourceLinked="1"/>
        <c:majorTickMark val="out"/>
        <c:minorTickMark val="none"/>
        <c:tickLblPos val="nextTo"/>
        <c:crossAx val="-412273808"/>
        <c:crosses val="autoZero"/>
        <c:crossBetween val="between"/>
      </c:valAx>
      <c:spPr>
        <a:noFill/>
        <a:ln w="25400">
          <a:noFill/>
        </a:ln>
      </c:spPr>
    </c:plotArea>
    <c:plotVisOnly val="1"/>
    <c:dispBlanksAs val="gap"/>
    <c:showDLblsOverMax val="0"/>
  </c:chart>
  <c:txPr>
    <a:bodyPr/>
    <a:lstStyle/>
    <a:p>
      <a:pPr>
        <a:defRPr sz="1800"/>
      </a:pPr>
      <a:endParaRPr lang="es-MX"/>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1" y="0"/>
            <a:ext cx="2944283" cy="495300"/>
          </a:xfrm>
          <a:prstGeom prst="rect">
            <a:avLst/>
          </a:prstGeom>
        </p:spPr>
        <p:txBody>
          <a:bodyPr vert="horz" lIns="93177" tIns="46589" rIns="93177" bIns="46589" rtlCol="0"/>
          <a:lstStyle>
            <a:lvl1pPr algn="l" latinLnBrk="0">
              <a:defRPr lang="es-ES" sz="1200"/>
            </a:lvl1pPr>
            <a:extLst/>
          </a:lstStyle>
          <a:p>
            <a:endParaRPr lang="es-ES"/>
          </a:p>
        </p:txBody>
      </p:sp>
      <p:sp>
        <p:nvSpPr>
          <p:cNvPr id="3" name="Rectangle 3"/>
          <p:cNvSpPr>
            <a:spLocks noGrp="1"/>
          </p:cNvSpPr>
          <p:nvPr>
            <p:ph type="dt" sz="quarter" idx="1"/>
          </p:nvPr>
        </p:nvSpPr>
        <p:spPr>
          <a:xfrm>
            <a:off x="3848646" y="0"/>
            <a:ext cx="2944283" cy="495300"/>
          </a:xfrm>
          <a:prstGeom prst="rect">
            <a:avLst/>
          </a:prstGeom>
        </p:spPr>
        <p:txBody>
          <a:bodyPr vert="horz" lIns="93177" tIns="46589" rIns="93177" bIns="46589" rtlCol="0"/>
          <a:lstStyle>
            <a:lvl1pPr algn="r" latinLnBrk="0">
              <a:defRPr lang="es-ES" sz="1200"/>
            </a:lvl1pPr>
            <a:extLst/>
          </a:lstStyle>
          <a:p>
            <a:fld id="{6E7D018D-748F-47BF-843A-40349A141CAC}" type="datetimeFigureOut">
              <a:rPr lang="es-ES" smtClean="0"/>
              <a:pPr/>
              <a:t>17/04/2024</a:t>
            </a:fld>
            <a:endParaRPr lang="es-ES"/>
          </a:p>
        </p:txBody>
      </p:sp>
      <p:sp>
        <p:nvSpPr>
          <p:cNvPr id="4" name="Rectangle 4"/>
          <p:cNvSpPr>
            <a:spLocks noGrp="1"/>
          </p:cNvSpPr>
          <p:nvPr>
            <p:ph type="ftr" sz="quarter" idx="2"/>
          </p:nvPr>
        </p:nvSpPr>
        <p:spPr>
          <a:xfrm>
            <a:off x="1" y="9408981"/>
            <a:ext cx="2944283" cy="495300"/>
          </a:xfrm>
          <a:prstGeom prst="rect">
            <a:avLst/>
          </a:prstGeom>
        </p:spPr>
        <p:txBody>
          <a:bodyPr vert="horz" lIns="93177" tIns="46589" rIns="93177" bIns="46589" rtlCol="0" anchor="b"/>
          <a:lstStyle>
            <a:lvl1pPr algn="l" latinLnBrk="0">
              <a:defRPr lang="es-ES" sz="1200"/>
            </a:lvl1pPr>
            <a:extLst/>
          </a:lstStyle>
          <a:p>
            <a:endParaRPr lang="es-ES"/>
          </a:p>
        </p:txBody>
      </p:sp>
      <p:sp>
        <p:nvSpPr>
          <p:cNvPr id="5" name="Rectangle 5"/>
          <p:cNvSpPr>
            <a:spLocks noGrp="1"/>
          </p:cNvSpPr>
          <p:nvPr>
            <p:ph type="sldNum" sz="quarter" idx="3"/>
          </p:nvPr>
        </p:nvSpPr>
        <p:spPr>
          <a:xfrm>
            <a:off x="3848646" y="9408981"/>
            <a:ext cx="2944283" cy="495300"/>
          </a:xfrm>
          <a:prstGeom prst="rect">
            <a:avLst/>
          </a:prstGeom>
        </p:spPr>
        <p:txBody>
          <a:bodyPr vert="horz" lIns="93177" tIns="46589" rIns="93177" bIns="46589" rtlCol="0" anchor="b"/>
          <a:lstStyle>
            <a:lvl1pPr algn="r" latinLnBrk="0">
              <a:defRPr lang="es-ES" sz="1200"/>
            </a:lvl1pPr>
            <a:extLst/>
          </a:lstStyle>
          <a:p>
            <a:fld id="{04AC5213-BACC-41AB-9B61-B40CF6C5296E}" type="slidenum">
              <a:rPr lang="es-ES" smtClean="0"/>
              <a:pPr/>
              <a:t>‹Nº›</a:t>
            </a:fld>
            <a:endParaRPr lang="es-ES"/>
          </a:p>
        </p:txBody>
      </p:sp>
    </p:spTree>
    <p:extLst>
      <p:ext uri="{BB962C8B-B14F-4D97-AF65-F5344CB8AC3E}">
        <p14:creationId xmlns:p14="http://schemas.microsoft.com/office/powerpoint/2010/main" val="38091251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1" y="0"/>
            <a:ext cx="2944283" cy="495300"/>
          </a:xfrm>
          <a:prstGeom prst="rect">
            <a:avLst/>
          </a:prstGeom>
        </p:spPr>
        <p:txBody>
          <a:bodyPr vert="horz" lIns="93177" tIns="46589" rIns="93177" bIns="46589" rtlCol="0"/>
          <a:lstStyle>
            <a:lvl1pPr algn="l" latinLnBrk="0">
              <a:defRPr lang="es-ES" sz="1200"/>
            </a:lvl1pPr>
            <a:extLst/>
          </a:lstStyle>
          <a:p>
            <a:endParaRPr lang="es-ES"/>
          </a:p>
        </p:txBody>
      </p:sp>
      <p:sp>
        <p:nvSpPr>
          <p:cNvPr id="3" name="Rectangle 3"/>
          <p:cNvSpPr>
            <a:spLocks noGrp="1"/>
          </p:cNvSpPr>
          <p:nvPr>
            <p:ph type="dt" idx="1"/>
          </p:nvPr>
        </p:nvSpPr>
        <p:spPr>
          <a:xfrm>
            <a:off x="3848646" y="0"/>
            <a:ext cx="2944283" cy="495300"/>
          </a:xfrm>
          <a:prstGeom prst="rect">
            <a:avLst/>
          </a:prstGeom>
        </p:spPr>
        <p:txBody>
          <a:bodyPr vert="horz" lIns="93177" tIns="46589" rIns="93177" bIns="46589" rtlCol="0"/>
          <a:lstStyle>
            <a:lvl1pPr algn="r" latinLnBrk="0">
              <a:defRPr lang="es-ES" sz="1200"/>
            </a:lvl1pPr>
            <a:extLst/>
          </a:lstStyle>
          <a:p>
            <a:fld id="{23E9B8FB-2ABD-42C9-A6DA-A6789EAF441D}" type="datetimeFigureOut">
              <a:rPr lang="es-ES"/>
              <a:pPr/>
              <a:t>17/04/2024</a:t>
            </a:fld>
            <a:endParaRPr lang="es-ES"/>
          </a:p>
        </p:txBody>
      </p:sp>
      <p:sp>
        <p:nvSpPr>
          <p:cNvPr id="4" name="Rectangle 4"/>
          <p:cNvSpPr>
            <a:spLocks noGrp="1" noRot="1" noChangeAspect="1"/>
          </p:cNvSpPr>
          <p:nvPr>
            <p:ph type="sldImg" idx="2"/>
          </p:nvPr>
        </p:nvSpPr>
        <p:spPr>
          <a:xfrm>
            <a:off x="95250" y="742950"/>
            <a:ext cx="6604000" cy="3714750"/>
          </a:xfrm>
          <a:prstGeom prst="rect">
            <a:avLst/>
          </a:prstGeom>
          <a:noFill/>
          <a:ln w="12700">
            <a:solidFill>
              <a:prstClr val="black"/>
            </a:solidFill>
          </a:ln>
        </p:spPr>
        <p:txBody>
          <a:bodyPr vert="horz" lIns="93177" tIns="46589" rIns="93177" bIns="46589" rtlCol="0" anchor="ctr"/>
          <a:lstStyle/>
          <a:p>
            <a:endParaRPr lang="es-ES"/>
          </a:p>
        </p:txBody>
      </p:sp>
      <p:sp>
        <p:nvSpPr>
          <p:cNvPr id="5" name="Rectangle 5"/>
          <p:cNvSpPr>
            <a:spLocks noGrp="1"/>
          </p:cNvSpPr>
          <p:nvPr>
            <p:ph type="body" sz="quarter" idx="3"/>
          </p:nvPr>
        </p:nvSpPr>
        <p:spPr>
          <a:xfrm>
            <a:off x="679451" y="4705350"/>
            <a:ext cx="5435600" cy="4457700"/>
          </a:xfrm>
          <a:prstGeom prst="rect">
            <a:avLst/>
          </a:prstGeom>
        </p:spPr>
        <p:txBody>
          <a:bodyPr vert="horz" lIns="93177" tIns="46589" rIns="93177" bIns="46589"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Rectangle 6"/>
          <p:cNvSpPr>
            <a:spLocks noGrp="1"/>
          </p:cNvSpPr>
          <p:nvPr>
            <p:ph type="ftr" sz="quarter" idx="4"/>
          </p:nvPr>
        </p:nvSpPr>
        <p:spPr>
          <a:xfrm>
            <a:off x="1" y="9408981"/>
            <a:ext cx="2944283" cy="495300"/>
          </a:xfrm>
          <a:prstGeom prst="rect">
            <a:avLst/>
          </a:prstGeom>
        </p:spPr>
        <p:txBody>
          <a:bodyPr vert="horz" lIns="93177" tIns="46589" rIns="93177" bIns="46589" rtlCol="0" anchor="b"/>
          <a:lstStyle>
            <a:lvl1pPr algn="l" latinLnBrk="0">
              <a:defRPr lang="es-ES" sz="1200"/>
            </a:lvl1pPr>
            <a:extLst/>
          </a:lstStyle>
          <a:p>
            <a:endParaRPr lang="es-ES"/>
          </a:p>
        </p:txBody>
      </p:sp>
      <p:sp>
        <p:nvSpPr>
          <p:cNvPr id="7" name="Rectangle 7"/>
          <p:cNvSpPr>
            <a:spLocks noGrp="1"/>
          </p:cNvSpPr>
          <p:nvPr>
            <p:ph type="sldNum" sz="quarter" idx="5"/>
          </p:nvPr>
        </p:nvSpPr>
        <p:spPr>
          <a:xfrm>
            <a:off x="3848646" y="9408981"/>
            <a:ext cx="2944283" cy="495300"/>
          </a:xfrm>
          <a:prstGeom prst="rect">
            <a:avLst/>
          </a:prstGeom>
        </p:spPr>
        <p:txBody>
          <a:bodyPr vert="horz" lIns="93177" tIns="46589" rIns="93177" bIns="46589" rtlCol="0" anchor="b"/>
          <a:lstStyle>
            <a:lvl1pPr algn="r" latinLnBrk="0">
              <a:defRPr lang="es-ES" sz="1200"/>
            </a:lvl1pPr>
            <a:extLst/>
          </a:lstStyle>
          <a:p>
            <a:fld id="{BE2A7042-DEED-4AA1-9E89-4A16B2572577}" type="slidenum">
              <a:rPr/>
              <a:pPr/>
              <a:t>‹Nº›</a:t>
            </a:fld>
            <a:endParaRPr lang="es-ES"/>
          </a:p>
        </p:txBody>
      </p:sp>
    </p:spTree>
    <p:extLst>
      <p:ext uri="{BB962C8B-B14F-4D97-AF65-F5344CB8AC3E}">
        <p14:creationId xmlns:p14="http://schemas.microsoft.com/office/powerpoint/2010/main" val="2379926421"/>
      </p:ext>
    </p:extLst>
  </p:cSld>
  <p:clrMap bg1="lt1" tx1="dk1" bg2="lt2" tx2="dk2" accent1="accent1" accent2="accent2" accent3="accent3" accent4="accent4" accent5="accent5" accent6="accent6" hlink="hlink" folHlink="folHlink"/>
  <p:notesStyle>
    <a:lvl1pPr marL="0" algn="l" rtl="0" latinLnBrk="0">
      <a:defRPr lang="es-ES" sz="1200" kern="1200">
        <a:solidFill>
          <a:schemeClr val="tx1"/>
        </a:solidFill>
        <a:latin typeface="+mn-lt"/>
        <a:ea typeface="+mn-ea"/>
        <a:cs typeface="+mn-cs"/>
      </a:defRPr>
    </a:lvl1pPr>
    <a:lvl2pPr marL="457200" algn="l" rtl="0" latinLnBrk="0">
      <a:defRPr lang="es-ES" sz="1200" kern="1200">
        <a:solidFill>
          <a:schemeClr val="tx1"/>
        </a:solidFill>
        <a:latin typeface="+mn-lt"/>
        <a:ea typeface="+mn-ea"/>
        <a:cs typeface="+mn-cs"/>
      </a:defRPr>
    </a:lvl2pPr>
    <a:lvl3pPr marL="914400" algn="l" rtl="0" latinLnBrk="0">
      <a:defRPr lang="es-ES" sz="1200" kern="1200">
        <a:solidFill>
          <a:schemeClr val="tx1"/>
        </a:solidFill>
        <a:latin typeface="+mn-lt"/>
        <a:ea typeface="+mn-ea"/>
        <a:cs typeface="+mn-cs"/>
      </a:defRPr>
    </a:lvl3pPr>
    <a:lvl4pPr marL="1371600" algn="l" rtl="0" latinLnBrk="0">
      <a:defRPr lang="es-ES" sz="1200" kern="1200">
        <a:solidFill>
          <a:schemeClr val="tx1"/>
        </a:solidFill>
        <a:latin typeface="+mn-lt"/>
        <a:ea typeface="+mn-ea"/>
        <a:cs typeface="+mn-cs"/>
      </a:defRPr>
    </a:lvl4pPr>
    <a:lvl5pPr marL="1828800" algn="l" rtl="0" latinLnBrk="0">
      <a:defRPr lang="es-ES" sz="1200" kern="1200">
        <a:solidFill>
          <a:schemeClr val="tx1"/>
        </a:solidFill>
        <a:latin typeface="+mn-lt"/>
        <a:ea typeface="+mn-ea"/>
        <a:cs typeface="+mn-cs"/>
      </a:defRPr>
    </a:lvl5pPr>
    <a:lvl6pPr marL="2286000" algn="l" rtl="0" latinLnBrk="0">
      <a:defRPr lang="es-ES" sz="1200" kern="1200">
        <a:solidFill>
          <a:schemeClr val="tx1"/>
        </a:solidFill>
        <a:latin typeface="+mn-lt"/>
        <a:ea typeface="+mn-ea"/>
        <a:cs typeface="+mn-cs"/>
      </a:defRPr>
    </a:lvl6pPr>
    <a:lvl7pPr marL="2743200" algn="l" rtl="0" latinLnBrk="0">
      <a:defRPr lang="es-ES" sz="1200" kern="1200">
        <a:solidFill>
          <a:schemeClr val="tx1"/>
        </a:solidFill>
        <a:latin typeface="+mn-lt"/>
        <a:ea typeface="+mn-ea"/>
        <a:cs typeface="+mn-cs"/>
      </a:defRPr>
    </a:lvl7pPr>
    <a:lvl8pPr marL="3200400" algn="l" rtl="0" latinLnBrk="0">
      <a:defRPr lang="es-ES" sz="1200" kern="1200">
        <a:solidFill>
          <a:schemeClr val="tx1"/>
        </a:solidFill>
        <a:latin typeface="+mn-lt"/>
        <a:ea typeface="+mn-ea"/>
        <a:cs typeface="+mn-cs"/>
      </a:defRPr>
    </a:lvl8pPr>
    <a:lvl9pPr marL="3657600" algn="l" rtl="0" latinLnBrk="0">
      <a:defRPr lang="es-ES"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BE2A7042-DEED-4AA1-9E89-4A16B2572577}" type="slidenum">
              <a:rPr lang="es-ES" smtClean="0"/>
              <a:pPr/>
              <a:t>2</a:t>
            </a:fld>
            <a:endParaRPr lang="es-ES" dirty="0"/>
          </a:p>
        </p:txBody>
      </p:sp>
    </p:spTree>
    <p:extLst>
      <p:ext uri="{BB962C8B-B14F-4D97-AF65-F5344CB8AC3E}">
        <p14:creationId xmlns:p14="http://schemas.microsoft.com/office/powerpoint/2010/main" val="3524360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BE2A7042-DEED-4AA1-9E89-4A16B2572577}" type="slidenum">
              <a:rPr lang="es-ES" smtClean="0"/>
              <a:pPr/>
              <a:t>3</a:t>
            </a:fld>
            <a:endParaRPr lang="es-ES" dirty="0"/>
          </a:p>
        </p:txBody>
      </p:sp>
    </p:spTree>
    <p:extLst>
      <p:ext uri="{BB962C8B-B14F-4D97-AF65-F5344CB8AC3E}">
        <p14:creationId xmlns:p14="http://schemas.microsoft.com/office/powerpoint/2010/main" val="3817706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BE2A7042-DEED-4AA1-9E89-4A16B2572577}" type="slidenum">
              <a:rPr lang="es-ES" smtClean="0"/>
              <a:pPr/>
              <a:t>4</a:t>
            </a:fld>
            <a:endParaRPr lang="es-ES" dirty="0"/>
          </a:p>
        </p:txBody>
      </p:sp>
    </p:spTree>
    <p:extLst>
      <p:ext uri="{BB962C8B-B14F-4D97-AF65-F5344CB8AC3E}">
        <p14:creationId xmlns:p14="http://schemas.microsoft.com/office/powerpoint/2010/main" val="973289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BE2A7042-DEED-4AA1-9E89-4A16B2572577}" type="slidenum">
              <a:rPr lang="es-ES" smtClean="0"/>
              <a:pPr/>
              <a:t>5</a:t>
            </a:fld>
            <a:endParaRPr lang="es-ES" dirty="0"/>
          </a:p>
        </p:txBody>
      </p:sp>
    </p:spTree>
    <p:extLst>
      <p:ext uri="{BB962C8B-B14F-4D97-AF65-F5344CB8AC3E}">
        <p14:creationId xmlns:p14="http://schemas.microsoft.com/office/powerpoint/2010/main" val="6726112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BE2A7042-DEED-4AA1-9E89-4A16B2572577}" type="slidenum">
              <a:rPr lang="es-ES" smtClean="0"/>
              <a:pPr/>
              <a:t>6</a:t>
            </a:fld>
            <a:endParaRPr lang="es-ES" dirty="0"/>
          </a:p>
        </p:txBody>
      </p:sp>
    </p:spTree>
    <p:extLst>
      <p:ext uri="{BB962C8B-B14F-4D97-AF65-F5344CB8AC3E}">
        <p14:creationId xmlns:p14="http://schemas.microsoft.com/office/powerpoint/2010/main" val="1124923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BE2A7042-DEED-4AA1-9E89-4A16B2572577}" type="slidenum">
              <a:rPr lang="es-ES" smtClean="0"/>
              <a:pPr/>
              <a:t>7</a:t>
            </a:fld>
            <a:endParaRPr lang="es-ES" dirty="0"/>
          </a:p>
        </p:txBody>
      </p:sp>
    </p:spTree>
    <p:extLst>
      <p:ext uri="{BB962C8B-B14F-4D97-AF65-F5344CB8AC3E}">
        <p14:creationId xmlns:p14="http://schemas.microsoft.com/office/powerpoint/2010/main" val="15653784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BE2A7042-DEED-4AA1-9E89-4A16B2572577}" type="slidenum">
              <a:rPr lang="es-ES" smtClean="0"/>
              <a:pPr/>
              <a:t>8</a:t>
            </a:fld>
            <a:endParaRPr lang="es-ES" dirty="0"/>
          </a:p>
        </p:txBody>
      </p:sp>
    </p:spTree>
    <p:extLst>
      <p:ext uri="{BB962C8B-B14F-4D97-AF65-F5344CB8AC3E}">
        <p14:creationId xmlns:p14="http://schemas.microsoft.com/office/powerpoint/2010/main" val="236648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BE2A7042-DEED-4AA1-9E89-4A16B2572577}" type="slidenum">
              <a:rPr lang="es-ES" smtClean="0"/>
              <a:pPr/>
              <a:t>9</a:t>
            </a:fld>
            <a:endParaRPr lang="es-ES" dirty="0"/>
          </a:p>
        </p:txBody>
      </p:sp>
    </p:spTree>
    <p:extLst>
      <p:ext uri="{BB962C8B-B14F-4D97-AF65-F5344CB8AC3E}">
        <p14:creationId xmlns:p14="http://schemas.microsoft.com/office/powerpoint/2010/main" val="25367738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250" y="742950"/>
            <a:ext cx="6604000" cy="3714750"/>
          </a:xfrm>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fld id="{BE2A7042-DEED-4AA1-9E89-4A16B2572577}" type="slidenum">
              <a:rPr lang="es-ES" smtClean="0"/>
              <a:pPr/>
              <a:t>10</a:t>
            </a:fld>
            <a:endParaRPr lang="es-ES" dirty="0"/>
          </a:p>
        </p:txBody>
      </p:sp>
    </p:spTree>
    <p:extLst>
      <p:ext uri="{BB962C8B-B14F-4D97-AF65-F5344CB8AC3E}">
        <p14:creationId xmlns:p14="http://schemas.microsoft.com/office/powerpoint/2010/main" val="22181442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Portada del álbum">
    <p:spTree>
      <p:nvGrpSpPr>
        <p:cNvPr id="1" name=""/>
        <p:cNvGrpSpPr/>
        <p:nvPr/>
      </p:nvGrpSpPr>
      <p:grpSpPr>
        <a:xfrm>
          <a:off x="0" y="0"/>
          <a:ext cx="0" cy="0"/>
          <a:chOff x="0" y="0"/>
          <a:chExt cx="0" cy="0"/>
        </a:xfrm>
      </p:grpSpPr>
      <p:grpSp>
        <p:nvGrpSpPr>
          <p:cNvPr id="9" name="Grupo 8">
            <a:extLst>
              <a:ext uri="{FF2B5EF4-FFF2-40B4-BE49-F238E27FC236}">
                <a16:creationId xmlns:a16="http://schemas.microsoft.com/office/drawing/2014/main" id="{8E42BA0B-9C2B-9068-1B9C-B62F655ECAA5}"/>
              </a:ext>
            </a:extLst>
          </p:cNvPr>
          <p:cNvGrpSpPr/>
          <p:nvPr userDrawn="1"/>
        </p:nvGrpSpPr>
        <p:grpSpPr>
          <a:xfrm>
            <a:off x="-21513" y="-29070"/>
            <a:ext cx="12213513" cy="6894956"/>
            <a:chOff x="-16497" y="-27384"/>
            <a:chExt cx="12213513" cy="6967552"/>
          </a:xfrm>
        </p:grpSpPr>
        <p:pic>
          <p:nvPicPr>
            <p:cNvPr id="10" name="Picture 8" descr="Imágenes de Textura Mosaico - Descarga gratuita en Freepik">
              <a:extLst>
                <a:ext uri="{FF2B5EF4-FFF2-40B4-BE49-F238E27FC236}">
                  <a16:creationId xmlns:a16="http://schemas.microsoft.com/office/drawing/2014/main" id="{CCD1EA78-96E2-F1CE-DD29-7FCB54F3DED3}"/>
                </a:ext>
              </a:extLst>
            </p:cNvPr>
            <p:cNvPicPr>
              <a:picLocks noChangeAspect="1" noChangeArrowheads="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582" y="-10160"/>
              <a:ext cx="6107581" cy="343916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8" descr="Imágenes de Textura Mosaico - Descarga gratuita en Freepik">
              <a:extLst>
                <a:ext uri="{FF2B5EF4-FFF2-40B4-BE49-F238E27FC236}">
                  <a16:creationId xmlns:a16="http://schemas.microsoft.com/office/drawing/2014/main" id="{C04E3CCF-170A-2678-6C04-C909CDA44C1B}"/>
                </a:ext>
              </a:extLst>
            </p:cNvPr>
            <p:cNvPicPr>
              <a:picLocks noChangeAspect="1" noChangeArrowheads="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497" y="3409129"/>
              <a:ext cx="6107581" cy="352839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Imágenes de Textura Mosaico - Descarga gratuita en Freepik">
              <a:extLst>
                <a:ext uri="{FF2B5EF4-FFF2-40B4-BE49-F238E27FC236}">
                  <a16:creationId xmlns:a16="http://schemas.microsoft.com/office/drawing/2014/main" id="{0A4BFD62-6E96-0DA9-5A53-CD76AF5CDD57}"/>
                </a:ext>
              </a:extLst>
            </p:cNvPr>
            <p:cNvPicPr>
              <a:picLocks noChangeAspect="1" noChangeArrowheads="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89435" y="-27384"/>
              <a:ext cx="6107581" cy="343916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Imágenes de Textura Mosaico - Descarga gratuita en Freepik">
              <a:extLst>
                <a:ext uri="{FF2B5EF4-FFF2-40B4-BE49-F238E27FC236}">
                  <a16:creationId xmlns:a16="http://schemas.microsoft.com/office/drawing/2014/main" id="{293C99B6-ECA6-F5E4-5A3E-520716ABC4DE}"/>
                </a:ext>
              </a:extLst>
            </p:cNvPr>
            <p:cNvPicPr>
              <a:picLocks noChangeAspect="1" noChangeArrowheads="1"/>
            </p:cNvPicPr>
            <p:nvPr userDrawn="1"/>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84520" y="3411776"/>
              <a:ext cx="6107581" cy="3528392"/>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Marcador de fecha 3">
            <a:extLst>
              <a:ext uri="{FF2B5EF4-FFF2-40B4-BE49-F238E27FC236}">
                <a16:creationId xmlns:a16="http://schemas.microsoft.com/office/drawing/2014/main" id="{E7D5C0C9-8F73-4137-9871-5BF44F6525C6}"/>
              </a:ext>
            </a:extLst>
          </p:cNvPr>
          <p:cNvSpPr>
            <a:spLocks noGrp="1"/>
          </p:cNvSpPr>
          <p:nvPr>
            <p:ph type="dt" sz="half" idx="2"/>
          </p:nvPr>
        </p:nvSpPr>
        <p:spPr>
          <a:xfrm>
            <a:off x="838200" y="646450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05B6F-9F41-4744-A5AF-60E14BCE0C95}" type="datetimeFigureOut">
              <a:rPr lang="es-MX" smtClean="0"/>
              <a:t>17/04/2024</a:t>
            </a:fld>
            <a:endParaRPr lang="es-MX"/>
          </a:p>
        </p:txBody>
      </p:sp>
      <p:sp>
        <p:nvSpPr>
          <p:cNvPr id="4" name="Marcador de pie de página 4">
            <a:extLst>
              <a:ext uri="{FF2B5EF4-FFF2-40B4-BE49-F238E27FC236}">
                <a16:creationId xmlns:a16="http://schemas.microsoft.com/office/drawing/2014/main" id="{E07103D7-E0EF-4B06-862E-EC05EC8328FB}"/>
              </a:ext>
            </a:extLst>
          </p:cNvPr>
          <p:cNvSpPr>
            <a:spLocks noGrp="1"/>
          </p:cNvSpPr>
          <p:nvPr>
            <p:ph type="ftr" sz="quarter" idx="3"/>
          </p:nvPr>
        </p:nvSpPr>
        <p:spPr>
          <a:xfrm>
            <a:off x="4038600" y="646450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5" name="Marcador de número de diapositiva 5">
            <a:extLst>
              <a:ext uri="{FF2B5EF4-FFF2-40B4-BE49-F238E27FC236}">
                <a16:creationId xmlns:a16="http://schemas.microsoft.com/office/drawing/2014/main" id="{49221F4A-4248-4303-81E3-2C016770C4C8}"/>
              </a:ext>
            </a:extLst>
          </p:cNvPr>
          <p:cNvSpPr>
            <a:spLocks noGrp="1"/>
          </p:cNvSpPr>
          <p:nvPr>
            <p:ph type="sldNum" sz="quarter" idx="4"/>
          </p:nvPr>
        </p:nvSpPr>
        <p:spPr>
          <a:xfrm>
            <a:off x="8610600" y="646450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27257E-D8C0-42FE-8070-5C5BAE2EA63F}" type="slidenum">
              <a:rPr lang="es-MX" smtClean="0"/>
              <a:t>‹Nº›</a:t>
            </a:fld>
            <a:endParaRPr lang="es-MX"/>
          </a:p>
        </p:txBody>
      </p:sp>
      <p:sp>
        <p:nvSpPr>
          <p:cNvPr id="7" name="Rectangle 14">
            <a:extLst>
              <a:ext uri="{FF2B5EF4-FFF2-40B4-BE49-F238E27FC236}">
                <a16:creationId xmlns:a16="http://schemas.microsoft.com/office/drawing/2014/main" id="{6554A5B3-26B9-435E-AF53-82017875AF7E}"/>
              </a:ext>
            </a:extLst>
          </p:cNvPr>
          <p:cNvSpPr>
            <a:spLocks noChangeArrowheads="1"/>
          </p:cNvSpPr>
          <p:nvPr userDrawn="1"/>
        </p:nvSpPr>
        <p:spPr bwMode="auto">
          <a:xfrm>
            <a:off x="11761701" y="6552728"/>
            <a:ext cx="432048" cy="188640"/>
          </a:xfrm>
          <a:prstGeom prst="rect">
            <a:avLst/>
          </a:prstGeom>
          <a:solidFill>
            <a:schemeClr val="tx1"/>
          </a:solidFill>
          <a:ln w="9525">
            <a:noFill/>
            <a:miter lim="800000"/>
            <a:headEnd/>
            <a:tailEnd/>
          </a:ln>
          <a:effectLst>
            <a:outerShdw blurRad="50800" dist="38100" dir="8100000" algn="tr" rotWithShape="0">
              <a:prstClr val="black">
                <a:alpha val="40000"/>
              </a:prstClr>
            </a:outerShdw>
          </a:effectLst>
        </p:spPr>
        <p:txBody>
          <a:bodyPr anchor="ctr" anchorCtr="1"/>
          <a:lstStyle/>
          <a:p>
            <a:pPr algn="ctr"/>
            <a:fld id="{D30354E4-42F5-4DA5-A436-3213B0FDA667}" type="slidenum">
              <a:rPr lang="es-MX" sz="1100" b="1" smtClean="0">
                <a:ln w="1905"/>
                <a:solidFill>
                  <a:schemeClr val="bg1"/>
                </a:solidFill>
                <a:effectLst>
                  <a:innerShdw blurRad="69850" dist="43180" dir="5400000">
                    <a:srgbClr val="000000">
                      <a:alpha val="65000"/>
                    </a:srgbClr>
                  </a:innerShdw>
                </a:effectLst>
                <a:ea typeface="SimSun" pitchFamily="2" charset="-122"/>
              </a:rPr>
              <a:pPr algn="ctr"/>
              <a:t>‹Nº›</a:t>
            </a:fld>
            <a:endParaRPr sz="1100" b="1" dirty="0">
              <a:ln w="1905"/>
              <a:solidFill>
                <a:schemeClr val="bg1"/>
              </a:solidFill>
              <a:effectLst>
                <a:innerShdw blurRad="69850" dist="43180" dir="5400000">
                  <a:srgbClr val="000000">
                    <a:alpha val="65000"/>
                  </a:srgbClr>
                </a:innerShdw>
              </a:effectLst>
              <a:ea typeface="SimSun" pitchFamily="2" charset="-122"/>
            </a:endParaRPr>
          </a:p>
        </p:txBody>
      </p:sp>
      <p:sp>
        <p:nvSpPr>
          <p:cNvPr id="8" name="9 Retraso">
            <a:extLst>
              <a:ext uri="{FF2B5EF4-FFF2-40B4-BE49-F238E27FC236}">
                <a16:creationId xmlns:a16="http://schemas.microsoft.com/office/drawing/2014/main" id="{1FEA9C04-FA55-48E7-B84F-12F6E87C89C8}"/>
              </a:ext>
            </a:extLst>
          </p:cNvPr>
          <p:cNvSpPr/>
          <p:nvPr userDrawn="1"/>
        </p:nvSpPr>
        <p:spPr>
          <a:xfrm flipH="1">
            <a:off x="11687312" y="6552728"/>
            <a:ext cx="178899" cy="188640"/>
          </a:xfrm>
          <a:prstGeom prst="flowChartDelay">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angle 2">
            <a:extLst>
              <a:ext uri="{FF2B5EF4-FFF2-40B4-BE49-F238E27FC236}">
                <a16:creationId xmlns:a16="http://schemas.microsoft.com/office/drawing/2014/main" id="{1D03AAB2-B2AC-ACF0-6B7C-0B4C89D4B1EF}"/>
              </a:ext>
            </a:extLst>
          </p:cNvPr>
          <p:cNvSpPr txBox="1">
            <a:spLocks noChangeArrowheads="1"/>
          </p:cNvSpPr>
          <p:nvPr userDrawn="1"/>
        </p:nvSpPr>
        <p:spPr>
          <a:xfrm>
            <a:off x="368534" y="569100"/>
            <a:ext cx="5727466" cy="504000"/>
          </a:xfrm>
          <a:prstGeom prst="rect">
            <a:avLst/>
          </a:prstGeom>
          <a:solidFill>
            <a:schemeClr val="tx1">
              <a:lumMod val="75000"/>
              <a:lumOff val="25000"/>
            </a:schemeClr>
          </a:solidFill>
          <a:effectLst>
            <a:outerShdw blurRad="50800" dist="38100" dir="8100000" algn="tr" rotWithShape="0">
              <a:prstClr val="black">
                <a:alpha val="40000"/>
              </a:prstClr>
            </a:outerShdw>
          </a:effectLst>
        </p:spPr>
        <p:txBody>
          <a:bodyPr lIns="252000"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endParaRPr lang="es-MX" altLang="es-MX" sz="3600" dirty="0">
              <a:solidFill>
                <a:schemeClr val="bg1"/>
              </a:solidFill>
              <a:latin typeface="Franklin Gothic Heavy" panose="020B0903020102020204" pitchFamily="34" charset="0"/>
            </a:endParaRPr>
          </a:p>
        </p:txBody>
      </p:sp>
      <p:pic>
        <p:nvPicPr>
          <p:cNvPr id="21" name="Imagen 20">
            <a:extLst>
              <a:ext uri="{FF2B5EF4-FFF2-40B4-BE49-F238E27FC236}">
                <a16:creationId xmlns:a16="http://schemas.microsoft.com/office/drawing/2014/main" id="{0935F9A0-D567-89F7-8A35-626A70CCB56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28448" y="0"/>
            <a:ext cx="1711225" cy="1251756"/>
          </a:xfrm>
          <a:prstGeom prst="rect">
            <a:avLst/>
          </a:prstGeom>
        </p:spPr>
      </p:pic>
      <p:sp>
        <p:nvSpPr>
          <p:cNvPr id="22" name="28 CuadroTexto">
            <a:extLst>
              <a:ext uri="{FF2B5EF4-FFF2-40B4-BE49-F238E27FC236}">
                <a16:creationId xmlns:a16="http://schemas.microsoft.com/office/drawing/2014/main" id="{DB8587B7-8C8F-C484-BDD1-378F4124558A}"/>
              </a:ext>
            </a:extLst>
          </p:cNvPr>
          <p:cNvSpPr txBox="1"/>
          <p:nvPr userDrawn="1"/>
        </p:nvSpPr>
        <p:spPr>
          <a:xfrm>
            <a:off x="10128640" y="1114696"/>
            <a:ext cx="1728000" cy="252000"/>
          </a:xfrm>
          <a:prstGeom prst="rect">
            <a:avLst/>
          </a:prstGeom>
          <a:noFill/>
        </p:spPr>
        <p:txBody>
          <a:bodyPr wrap="square" rtlCol="0" anchor="ctr">
            <a:noAutofit/>
          </a:bodyPr>
          <a:lstStyle/>
          <a:p>
            <a:pPr algn="ctr"/>
            <a:r>
              <a:rPr lang="es-MX" altLang="es-MX" sz="1300" b="1" dirty="0">
                <a:latin typeface="JasmineUPC" pitchFamily="18" charset="-34"/>
                <a:cs typeface="JasmineUPC" pitchFamily="18" charset="-34"/>
              </a:rPr>
              <a:t>(Octubre 2023)</a:t>
            </a:r>
          </a:p>
        </p:txBody>
      </p:sp>
      <p:sp>
        <p:nvSpPr>
          <p:cNvPr id="18" name="28 CuadroTexto">
            <a:extLst>
              <a:ext uri="{FF2B5EF4-FFF2-40B4-BE49-F238E27FC236}">
                <a16:creationId xmlns:a16="http://schemas.microsoft.com/office/drawing/2014/main" id="{7610182A-9E89-46C4-B030-EFBC063263B8}"/>
              </a:ext>
            </a:extLst>
          </p:cNvPr>
          <p:cNvSpPr txBox="1"/>
          <p:nvPr userDrawn="1"/>
        </p:nvSpPr>
        <p:spPr>
          <a:xfrm>
            <a:off x="351567" y="215823"/>
            <a:ext cx="5672497" cy="308452"/>
          </a:xfrm>
          <a:prstGeom prst="rect">
            <a:avLst/>
          </a:prstGeom>
          <a:noFill/>
        </p:spPr>
        <p:txBody>
          <a:bodyPr wrap="square" rtlCol="0" anchor="ctr">
            <a:noAutofit/>
          </a:bodyPr>
          <a:lstStyle/>
          <a:p>
            <a:pPr algn="r"/>
            <a:r>
              <a:rPr lang="es-MX" altLang="es-MX" sz="1600" b="1" dirty="0">
                <a:latin typeface="JasmineUPC" pitchFamily="18" charset="-34"/>
                <a:cs typeface="JasmineUPC" pitchFamily="18" charset="-34"/>
              </a:rPr>
              <a:t>Estudio de opinión en viviendas en la Ciudad de México</a:t>
            </a:r>
          </a:p>
        </p:txBody>
      </p:sp>
      <p:grpSp>
        <p:nvGrpSpPr>
          <p:cNvPr id="20" name="Grupo 19">
            <a:extLst>
              <a:ext uri="{FF2B5EF4-FFF2-40B4-BE49-F238E27FC236}">
                <a16:creationId xmlns:a16="http://schemas.microsoft.com/office/drawing/2014/main" id="{94FC93EC-6522-CD77-BEA1-4F0FA07A849A}"/>
              </a:ext>
            </a:extLst>
          </p:cNvPr>
          <p:cNvGrpSpPr/>
          <p:nvPr userDrawn="1"/>
        </p:nvGrpSpPr>
        <p:grpSpPr>
          <a:xfrm>
            <a:off x="-12008" y="0"/>
            <a:ext cx="12228024" cy="6857999"/>
            <a:chOff x="-12008" y="0"/>
            <a:chExt cx="12228024" cy="6857999"/>
          </a:xfrm>
        </p:grpSpPr>
        <p:sp>
          <p:nvSpPr>
            <p:cNvPr id="23" name="Rectángulo 22">
              <a:extLst>
                <a:ext uri="{FF2B5EF4-FFF2-40B4-BE49-F238E27FC236}">
                  <a16:creationId xmlns:a16="http://schemas.microsoft.com/office/drawing/2014/main" id="{503EC4A3-58AB-EDC7-61B5-11EA31E0A86F}"/>
                </a:ext>
              </a:extLst>
            </p:cNvPr>
            <p:cNvSpPr/>
            <p:nvPr userDrawn="1"/>
          </p:nvSpPr>
          <p:spPr>
            <a:xfrm>
              <a:off x="0" y="0"/>
              <a:ext cx="12216016" cy="60350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24" name="Picture 12" descr="Imágenes de Rojo - Descarga gratuita en Freepik">
              <a:extLst>
                <a:ext uri="{FF2B5EF4-FFF2-40B4-BE49-F238E27FC236}">
                  <a16:creationId xmlns:a16="http://schemas.microsoft.com/office/drawing/2014/main" id="{B10455E7-04B0-58BF-3F52-B64DDE1F04CE}"/>
                </a:ext>
              </a:extLst>
            </p:cNvPr>
            <p:cNvPicPr>
              <a:picLocks noChangeAspect="1" noChangeArrowheads="1"/>
            </p:cNvPicPr>
            <p:nvPr userDrawn="1"/>
          </p:nvPicPr>
          <p:blipFill rotWithShape="1">
            <a:blip r:embed="rId4">
              <a:extLst>
                <a:ext uri="{28A0092B-C50C-407E-A947-70E740481C1C}">
                  <a14:useLocalDpi xmlns:a14="http://schemas.microsoft.com/office/drawing/2010/main" val="0"/>
                </a:ext>
              </a:extLst>
            </a:blip>
            <a:srcRect t="44446"/>
            <a:stretch/>
          </p:blipFill>
          <p:spPr bwMode="auto">
            <a:xfrm>
              <a:off x="-12008" y="6477998"/>
              <a:ext cx="12216016" cy="380001"/>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Rectangle 2">
            <a:extLst>
              <a:ext uri="{FF2B5EF4-FFF2-40B4-BE49-F238E27FC236}">
                <a16:creationId xmlns:a16="http://schemas.microsoft.com/office/drawing/2014/main" id="{B77481D3-3704-4BB9-927C-6FA84023F846}"/>
              </a:ext>
            </a:extLst>
          </p:cNvPr>
          <p:cNvSpPr txBox="1">
            <a:spLocks noChangeArrowheads="1"/>
          </p:cNvSpPr>
          <p:nvPr userDrawn="1"/>
        </p:nvSpPr>
        <p:spPr>
          <a:xfrm>
            <a:off x="520934" y="523699"/>
            <a:ext cx="5727466" cy="504000"/>
          </a:xfrm>
          <a:prstGeom prst="rect">
            <a:avLst/>
          </a:prstGeom>
          <a:solidFill>
            <a:schemeClr val="tx1">
              <a:lumMod val="75000"/>
              <a:lumOff val="25000"/>
            </a:schemeClr>
          </a:solidFill>
          <a:effectLst>
            <a:outerShdw blurRad="50800" dist="38100" dir="8100000" algn="tr" rotWithShape="0">
              <a:prstClr val="black">
                <a:alpha val="40000"/>
              </a:prstClr>
            </a:outerShdw>
          </a:effectLst>
        </p:spPr>
        <p:txBody>
          <a:bodyPr lIns="252000"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endParaRPr lang="es-MX" altLang="es-MX" sz="3600" dirty="0">
              <a:solidFill>
                <a:schemeClr val="bg1"/>
              </a:solidFill>
              <a:latin typeface="Franklin Gothic Heavy" panose="020B0903020102020204" pitchFamily="34" charset="0"/>
            </a:endParaRPr>
          </a:p>
        </p:txBody>
      </p:sp>
      <p:sp>
        <p:nvSpPr>
          <p:cNvPr id="26" name="28 CuadroTexto">
            <a:extLst>
              <a:ext uri="{FF2B5EF4-FFF2-40B4-BE49-F238E27FC236}">
                <a16:creationId xmlns:a16="http://schemas.microsoft.com/office/drawing/2014/main" id="{7610182A-9E89-46C4-B030-EFBC063263B8}"/>
              </a:ext>
            </a:extLst>
          </p:cNvPr>
          <p:cNvSpPr txBox="1"/>
          <p:nvPr userDrawn="1"/>
        </p:nvSpPr>
        <p:spPr>
          <a:xfrm>
            <a:off x="415801" y="139636"/>
            <a:ext cx="7192368" cy="308452"/>
          </a:xfrm>
          <a:prstGeom prst="rect">
            <a:avLst/>
          </a:prstGeom>
          <a:noFill/>
        </p:spPr>
        <p:txBody>
          <a:bodyPr wrap="square" rtlCol="0" anchor="ctr">
            <a:noAutofit/>
          </a:bodyPr>
          <a:lstStyle/>
          <a:p>
            <a:pPr algn="l"/>
            <a:r>
              <a:rPr lang="es-MX" altLang="es-MX" sz="1400" b="1" dirty="0">
                <a:latin typeface="Arial" panose="020B0604020202020204" pitchFamily="34" charset="0"/>
                <a:cs typeface="Arial" panose="020B0604020202020204" pitchFamily="34" charset="0"/>
              </a:rPr>
              <a:t>Estudio de opinión en viviendas en CDMX, aplicado del </a:t>
            </a:r>
            <a:r>
              <a:rPr lang="es-MX" altLang="es-MX" sz="1400" b="1" dirty="0" smtClean="0">
                <a:latin typeface="Arial" panose="020B0604020202020204" pitchFamily="34" charset="0"/>
                <a:cs typeface="Arial" panose="020B0604020202020204" pitchFamily="34" charset="0"/>
              </a:rPr>
              <a:t>13 </a:t>
            </a:r>
            <a:r>
              <a:rPr lang="es-MX" altLang="es-MX" sz="1400" b="1" dirty="0">
                <a:latin typeface="Arial" panose="020B0604020202020204" pitchFamily="34" charset="0"/>
                <a:cs typeface="Arial" panose="020B0604020202020204" pitchFamily="34" charset="0"/>
              </a:rPr>
              <a:t>al </a:t>
            </a:r>
            <a:r>
              <a:rPr lang="es-MX" altLang="es-MX" sz="1400" b="1" dirty="0" smtClean="0">
                <a:latin typeface="Arial" panose="020B0604020202020204" pitchFamily="34" charset="0"/>
                <a:cs typeface="Arial" panose="020B0604020202020204" pitchFamily="34" charset="0"/>
              </a:rPr>
              <a:t>15 </a:t>
            </a:r>
            <a:r>
              <a:rPr lang="es-MX" altLang="es-MX" sz="1400" b="1" dirty="0">
                <a:latin typeface="Arial" panose="020B0604020202020204" pitchFamily="34" charset="0"/>
                <a:cs typeface="Arial" panose="020B0604020202020204" pitchFamily="34" charset="0"/>
              </a:rPr>
              <a:t>de </a:t>
            </a:r>
            <a:r>
              <a:rPr lang="es-MX" altLang="es-MX" sz="1400" b="1" dirty="0" smtClean="0">
                <a:latin typeface="Arial" panose="020B0604020202020204" pitchFamily="34" charset="0"/>
                <a:cs typeface="Arial" panose="020B0604020202020204" pitchFamily="34" charset="0"/>
              </a:rPr>
              <a:t>abril </a:t>
            </a:r>
            <a:r>
              <a:rPr lang="es-MX" altLang="es-MX" sz="1400" b="1" dirty="0">
                <a:latin typeface="Arial" panose="020B0604020202020204" pitchFamily="34" charset="0"/>
                <a:cs typeface="Arial" panose="020B0604020202020204" pitchFamily="34" charset="0"/>
              </a:rPr>
              <a:t>2024</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en horizontal con título">
    <p:spTree>
      <p:nvGrpSpPr>
        <p:cNvPr id="1" name=""/>
        <p:cNvGrpSpPr/>
        <p:nvPr/>
      </p:nvGrpSpPr>
      <p:grpSpPr>
        <a:xfrm>
          <a:off x="0" y="0"/>
          <a:ext cx="0" cy="0"/>
          <a:chOff x="0" y="0"/>
          <a:chExt cx="0" cy="0"/>
        </a:xfrm>
      </p:grpSpPr>
      <p:sp>
        <p:nvSpPr>
          <p:cNvPr id="11" name="Picture Placeholder 10"/>
          <p:cNvSpPr>
            <a:spLocks noGrp="1" noChangeAspect="1"/>
          </p:cNvSpPr>
          <p:nvPr>
            <p:ph type="pic" sz="quarter" idx="11"/>
          </p:nvPr>
        </p:nvSpPr>
        <p:spPr>
          <a:xfrm>
            <a:off x="5791200" y="3352800"/>
            <a:ext cx="5262880" cy="296037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vert="horz">
            <a:normAutofit/>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6" name="Picture Placeholder 25"/>
          <p:cNvSpPr>
            <a:spLocks noGrp="1" noChangeAspect="1"/>
          </p:cNvSpPr>
          <p:nvPr>
            <p:ph type="pic" sz="quarter" idx="12"/>
          </p:nvPr>
        </p:nvSpPr>
        <p:spPr>
          <a:xfrm>
            <a:off x="304800" y="3352800"/>
            <a:ext cx="5262880" cy="296037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vert="horz">
            <a:normAutofit/>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3" name="Picture Placeholder 12"/>
          <p:cNvSpPr>
            <a:spLocks noGrp="1" noChangeAspect="1"/>
          </p:cNvSpPr>
          <p:nvPr>
            <p:ph type="pic" sz="quarter" idx="13"/>
          </p:nvPr>
        </p:nvSpPr>
        <p:spPr>
          <a:xfrm>
            <a:off x="5791200" y="228600"/>
            <a:ext cx="5262880" cy="296037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2" name="Text Placeholder 11"/>
          <p:cNvSpPr>
            <a:spLocks noGrp="1"/>
          </p:cNvSpPr>
          <p:nvPr>
            <p:ph type="body" sz="quarter" idx="14" hasCustomPrompt="1"/>
          </p:nvPr>
        </p:nvSpPr>
        <p:spPr>
          <a:xfrm>
            <a:off x="304800" y="228600"/>
            <a:ext cx="5262880" cy="2960370"/>
          </a:xfrm>
          <a:prstGeom prst="rect">
            <a:avLst/>
          </a:prstGeom>
        </p:spPr>
        <p:txBody>
          <a:bodyPr anchor="b" anchorCtr="0"/>
          <a:lstStyle>
            <a:lvl1pPr marL="0" marR="0" indent="0" algn="r" eaLnBrk="1" latinLnBrk="0" hangingPunct="1">
              <a:buFontTx/>
              <a:buNone/>
              <a:defRPr kumimoji="0" lang="es-ES" sz="2000" i="0"/>
            </a:lvl1pPr>
            <a:extLst/>
          </a:lstStyle>
          <a:p>
            <a:pPr lvl="0"/>
            <a:r>
              <a:rPr kumimoji="0" lang="es-ES"/>
              <a:t>Haga clic para agregar el título</a:t>
            </a:r>
          </a:p>
        </p:txBody>
      </p:sp>
      <p:sp>
        <p:nvSpPr>
          <p:cNvPr id="6" name="Rectangle 5"/>
          <p:cNvSpPr>
            <a:spLocks noGrp="1"/>
          </p:cNvSpPr>
          <p:nvPr>
            <p:ph type="dt" sz="half" idx="15"/>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7" name="Rectangle 6"/>
          <p:cNvSpPr>
            <a:spLocks noGrp="1"/>
          </p:cNvSpPr>
          <p:nvPr>
            <p:ph type="sldNum" sz="quarter" idx="16"/>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8" name="Rectangle 7"/>
          <p:cNvSpPr>
            <a:spLocks noGrp="1"/>
          </p:cNvSpPr>
          <p:nvPr>
            <p:ph type="ftr" sz="quarter" idx="17"/>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 mixto">
    <p:spTree>
      <p:nvGrpSpPr>
        <p:cNvPr id="1" name=""/>
        <p:cNvGrpSpPr/>
        <p:nvPr/>
      </p:nvGrpSpPr>
      <p:grpSpPr>
        <a:xfrm>
          <a:off x="0" y="0"/>
          <a:ext cx="0" cy="0"/>
          <a:chOff x="0" y="0"/>
          <a:chExt cx="0" cy="0"/>
        </a:xfrm>
      </p:grpSpPr>
      <p:sp>
        <p:nvSpPr>
          <p:cNvPr id="10" name="Picture Placeholder 9"/>
          <p:cNvSpPr>
            <a:spLocks noGrp="1" noChangeAspect="1"/>
          </p:cNvSpPr>
          <p:nvPr>
            <p:ph type="pic" sz="quarter" idx="11"/>
          </p:nvPr>
        </p:nvSpPr>
        <p:spPr>
          <a:xfrm>
            <a:off x="6197600" y="3124962"/>
            <a:ext cx="4929632" cy="2772918"/>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5" name="Picture Placeholder 24"/>
          <p:cNvSpPr>
            <a:spLocks noGrp="1" noChangeAspect="1"/>
          </p:cNvSpPr>
          <p:nvPr>
            <p:ph type="pic" sz="quarter" idx="12"/>
          </p:nvPr>
        </p:nvSpPr>
        <p:spPr>
          <a:xfrm>
            <a:off x="304800" y="228600"/>
            <a:ext cx="5669280" cy="566928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6" name="Picture Placeholder 5"/>
          <p:cNvSpPr>
            <a:spLocks noGrp="1" noChangeAspect="1"/>
          </p:cNvSpPr>
          <p:nvPr>
            <p:ph type="pic" sz="quarter" idx="13"/>
          </p:nvPr>
        </p:nvSpPr>
        <p:spPr>
          <a:xfrm>
            <a:off x="6197600" y="228600"/>
            <a:ext cx="4897120" cy="275463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5" name="Rectangle 4"/>
          <p:cNvSpPr>
            <a:spLocks noGrp="1"/>
          </p:cNvSpPr>
          <p:nvPr>
            <p:ph type="dt" sz="half" idx="14"/>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7" name="Rectangle 6"/>
          <p:cNvSpPr>
            <a:spLocks noGrp="1"/>
          </p:cNvSpPr>
          <p:nvPr>
            <p:ph type="sldNum" sz="quarter" idx="15"/>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8" name="Rectangle 7"/>
          <p:cNvSpPr>
            <a:spLocks noGrp="1"/>
          </p:cNvSpPr>
          <p:nvPr>
            <p:ph type="ftr" sz="quarter" idx="16"/>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4: en vertical con títulos">
    <p:spTree>
      <p:nvGrpSpPr>
        <p:cNvPr id="1" name=""/>
        <p:cNvGrpSpPr/>
        <p:nvPr/>
      </p:nvGrpSpPr>
      <p:grpSpPr>
        <a:xfrm>
          <a:off x="0" y="0"/>
          <a:ext cx="0" cy="0"/>
          <a:chOff x="0" y="0"/>
          <a:chExt cx="0" cy="0"/>
        </a:xfrm>
      </p:grpSpPr>
      <p:sp>
        <p:nvSpPr>
          <p:cNvPr id="17" name="Picture Placeholder 16"/>
          <p:cNvSpPr>
            <a:spLocks noGrp="1"/>
          </p:cNvSpPr>
          <p:nvPr>
            <p:ph type="pic" sz="quarter" idx="14"/>
          </p:nvPr>
        </p:nvSpPr>
        <p:spPr>
          <a:xfrm>
            <a:off x="2489200" y="228600"/>
            <a:ext cx="3048000" cy="31242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4" name="Picture Placeholder 13"/>
          <p:cNvSpPr>
            <a:spLocks noGrp="1"/>
          </p:cNvSpPr>
          <p:nvPr>
            <p:ph type="pic" sz="quarter" idx="26"/>
          </p:nvPr>
        </p:nvSpPr>
        <p:spPr>
          <a:xfrm>
            <a:off x="2489200" y="3505200"/>
            <a:ext cx="3046952" cy="31242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8" name="Picture Placeholder 7"/>
          <p:cNvSpPr>
            <a:spLocks noGrp="1"/>
          </p:cNvSpPr>
          <p:nvPr>
            <p:ph type="pic" sz="quarter" idx="25"/>
          </p:nvPr>
        </p:nvSpPr>
        <p:spPr>
          <a:xfrm>
            <a:off x="5740400" y="228600"/>
            <a:ext cx="3048000" cy="31242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9" name="Picture Placeholder 18"/>
          <p:cNvSpPr>
            <a:spLocks noGrp="1"/>
          </p:cNvSpPr>
          <p:nvPr>
            <p:ph type="pic" sz="quarter" idx="27"/>
          </p:nvPr>
        </p:nvSpPr>
        <p:spPr>
          <a:xfrm>
            <a:off x="5741448" y="3505200"/>
            <a:ext cx="3046952" cy="31242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2" name="Text Placeholder 21"/>
          <p:cNvSpPr>
            <a:spLocks noGrp="1"/>
          </p:cNvSpPr>
          <p:nvPr>
            <p:ph type="body" sz="quarter" idx="16" hasCustomPrompt="1"/>
          </p:nvPr>
        </p:nvSpPr>
        <p:spPr>
          <a:xfrm>
            <a:off x="203200" y="228600"/>
            <a:ext cx="2235200" cy="2743200"/>
          </a:xfrm>
          <a:prstGeom prst="rect">
            <a:avLst/>
          </a:prstGeom>
        </p:spPr>
        <p:txBody>
          <a:bodyPr anchor="t" anchorCtr="0"/>
          <a:lstStyle>
            <a:lvl1pPr marL="0" marR="0" indent="0" algn="r" eaLnBrk="1" latinLnBrk="0" hangingPunct="1">
              <a:buFontTx/>
              <a:buNone/>
              <a:defRPr kumimoji="0" lang="es-ES" sz="1600" baseline="0"/>
            </a:lvl1pPr>
            <a:extLst/>
          </a:lstStyle>
          <a:p>
            <a:pPr lvl="0"/>
            <a:r>
              <a:rPr kumimoji="0" lang="es-ES"/>
              <a:t>Haga clic para agregar el título</a:t>
            </a:r>
          </a:p>
        </p:txBody>
      </p:sp>
      <p:sp>
        <p:nvSpPr>
          <p:cNvPr id="5" name="Text Placeholder 4"/>
          <p:cNvSpPr>
            <a:spLocks noGrp="1"/>
          </p:cNvSpPr>
          <p:nvPr>
            <p:ph type="body" sz="quarter" idx="29" hasCustomPrompt="1"/>
          </p:nvPr>
        </p:nvSpPr>
        <p:spPr>
          <a:xfrm>
            <a:off x="8839200" y="228600"/>
            <a:ext cx="2235200" cy="1905000"/>
          </a:xfrm>
          <a:prstGeom prst="rect">
            <a:avLst/>
          </a:prstGeom>
        </p:spPr>
        <p:txBody>
          <a:bodyPr anchor="t" anchorCtr="0"/>
          <a:lstStyle>
            <a:lvl1pPr marL="0" marR="0" indent="0" algn="l" eaLnBrk="1" latinLnBrk="0" hangingPunct="1">
              <a:buFontTx/>
              <a:buNone/>
              <a:defRPr kumimoji="0" lang="es-ES" sz="1600" baseline="0"/>
            </a:lvl1pPr>
            <a:extLst/>
          </a:lstStyle>
          <a:p>
            <a:pPr lvl="0"/>
            <a:r>
              <a:rPr kumimoji="0" lang="es-ES"/>
              <a:t>Haga clic para agregar el título</a:t>
            </a:r>
          </a:p>
        </p:txBody>
      </p:sp>
      <p:sp>
        <p:nvSpPr>
          <p:cNvPr id="20" name="Text Placeholder 19"/>
          <p:cNvSpPr>
            <a:spLocks noGrp="1"/>
          </p:cNvSpPr>
          <p:nvPr>
            <p:ph type="body" sz="quarter" idx="28" hasCustomPrompt="1"/>
          </p:nvPr>
        </p:nvSpPr>
        <p:spPr>
          <a:xfrm>
            <a:off x="203200" y="4724400"/>
            <a:ext cx="2235200" cy="1905000"/>
          </a:xfrm>
          <a:prstGeom prst="rect">
            <a:avLst/>
          </a:prstGeom>
        </p:spPr>
        <p:txBody>
          <a:bodyPr anchor="b" anchorCtr="0"/>
          <a:lstStyle>
            <a:lvl1pPr marL="0" marR="0" indent="0" algn="r" eaLnBrk="1" latinLnBrk="0" hangingPunct="1">
              <a:buFontTx/>
              <a:buNone/>
              <a:defRPr kumimoji="0" lang="es-ES" sz="1600" baseline="0"/>
            </a:lvl1pPr>
            <a:extLst/>
          </a:lstStyle>
          <a:p>
            <a:pPr lvl="0"/>
            <a:r>
              <a:rPr kumimoji="0" lang="es-ES"/>
              <a:t>Haga clic para agregar el título</a:t>
            </a:r>
          </a:p>
        </p:txBody>
      </p:sp>
      <p:sp>
        <p:nvSpPr>
          <p:cNvPr id="21" name="Text Placeholder 20"/>
          <p:cNvSpPr>
            <a:spLocks noGrp="1"/>
          </p:cNvSpPr>
          <p:nvPr>
            <p:ph type="body" sz="quarter" idx="30" hasCustomPrompt="1"/>
          </p:nvPr>
        </p:nvSpPr>
        <p:spPr>
          <a:xfrm>
            <a:off x="8839200" y="4724400"/>
            <a:ext cx="2235200" cy="1905000"/>
          </a:xfrm>
          <a:prstGeom prst="rect">
            <a:avLst/>
          </a:prstGeom>
        </p:spPr>
        <p:txBody>
          <a:bodyPr anchor="b" anchorCtr="0"/>
          <a:lstStyle>
            <a:lvl1pPr marL="0" marR="0" indent="0" algn="l" eaLnBrk="1" latinLnBrk="0" hangingPunct="1">
              <a:buFontTx/>
              <a:buNone/>
              <a:defRPr kumimoji="0" lang="es-ES" sz="1600" baseline="0"/>
            </a:lvl1pPr>
            <a:extLst/>
          </a:lstStyle>
          <a:p>
            <a:pPr lvl="0"/>
            <a:r>
              <a:rPr kumimoji="0" lang="es-ES"/>
              <a:t>Haga clic para agregar el título</a:t>
            </a:r>
          </a:p>
        </p:txBody>
      </p:sp>
      <p:sp>
        <p:nvSpPr>
          <p:cNvPr id="10" name="Rectangle 9"/>
          <p:cNvSpPr>
            <a:spLocks noGrp="1"/>
          </p:cNvSpPr>
          <p:nvPr>
            <p:ph type="dt" sz="half" idx="31"/>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11" name="Rectangle 10"/>
          <p:cNvSpPr>
            <a:spLocks noGrp="1"/>
          </p:cNvSpPr>
          <p:nvPr>
            <p:ph type="sldNum" sz="quarter" idx="32"/>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12" name="Rectangle 11"/>
          <p:cNvSpPr>
            <a:spLocks noGrp="1"/>
          </p:cNvSpPr>
          <p:nvPr>
            <p:ph type="ftr" sz="quarter" idx="33"/>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 en horizontal con títulos">
    <p:spTree>
      <p:nvGrpSpPr>
        <p:cNvPr id="1" name=""/>
        <p:cNvGrpSpPr/>
        <p:nvPr/>
      </p:nvGrpSpPr>
      <p:grpSpPr>
        <a:xfrm>
          <a:off x="0" y="0"/>
          <a:ext cx="0" cy="0"/>
          <a:chOff x="0" y="0"/>
          <a:chExt cx="0" cy="0"/>
        </a:xfrm>
      </p:grpSpPr>
      <p:sp>
        <p:nvSpPr>
          <p:cNvPr id="24" name="Picture Placeholder 23"/>
          <p:cNvSpPr>
            <a:spLocks noGrp="1"/>
          </p:cNvSpPr>
          <p:nvPr>
            <p:ph type="pic" sz="quarter" idx="14"/>
          </p:nvPr>
        </p:nvSpPr>
        <p:spPr>
          <a:xfrm>
            <a:off x="711201" y="685800"/>
            <a:ext cx="4871063" cy="274320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7" name="Text Placeholder 26"/>
          <p:cNvSpPr>
            <a:spLocks noGrp="1"/>
          </p:cNvSpPr>
          <p:nvPr>
            <p:ph type="body" sz="quarter" idx="16" hasCustomPrompt="1"/>
          </p:nvPr>
        </p:nvSpPr>
        <p:spPr>
          <a:xfrm>
            <a:off x="711200" y="6324600"/>
            <a:ext cx="4876800" cy="304800"/>
          </a:xfrm>
          <a:prstGeom prst="rect">
            <a:avLst/>
          </a:prstGeom>
        </p:spPr>
        <p:txBody>
          <a:bodyPr anchor="t" anchorCtr="0"/>
          <a:lstStyle>
            <a:lvl1pPr marL="0" marR="0" indent="0" algn="l" eaLnBrk="1" latinLnBrk="0" hangingPunct="1">
              <a:buFontTx/>
              <a:buNone/>
              <a:defRPr kumimoji="0" lang="es-ES" sz="1600" baseline="0"/>
            </a:lvl1pPr>
            <a:extLst/>
          </a:lstStyle>
          <a:p>
            <a:pPr lvl="0"/>
            <a:r>
              <a:rPr kumimoji="0" lang="es-ES"/>
              <a:t>Haga clic para agregar el título</a:t>
            </a:r>
          </a:p>
        </p:txBody>
      </p:sp>
      <p:sp>
        <p:nvSpPr>
          <p:cNvPr id="3" name="Picture Placeholder 2"/>
          <p:cNvSpPr>
            <a:spLocks noGrp="1"/>
          </p:cNvSpPr>
          <p:nvPr>
            <p:ph type="pic" sz="quarter" idx="17"/>
          </p:nvPr>
        </p:nvSpPr>
        <p:spPr>
          <a:xfrm>
            <a:off x="5689600" y="685800"/>
            <a:ext cx="4876800" cy="274320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1" name="Picture Placeholder 20"/>
          <p:cNvSpPr>
            <a:spLocks noGrp="1"/>
          </p:cNvSpPr>
          <p:nvPr>
            <p:ph type="pic" sz="quarter" idx="18"/>
          </p:nvPr>
        </p:nvSpPr>
        <p:spPr>
          <a:xfrm>
            <a:off x="711200" y="3505200"/>
            <a:ext cx="4876800" cy="274320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6" name="Picture Placeholder 5"/>
          <p:cNvSpPr>
            <a:spLocks noGrp="1"/>
          </p:cNvSpPr>
          <p:nvPr>
            <p:ph type="pic" sz="quarter" idx="19"/>
          </p:nvPr>
        </p:nvSpPr>
        <p:spPr>
          <a:xfrm>
            <a:off x="5689600" y="3505200"/>
            <a:ext cx="4876800" cy="274320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8" name="Text Placeholder 17"/>
          <p:cNvSpPr>
            <a:spLocks noGrp="1"/>
          </p:cNvSpPr>
          <p:nvPr>
            <p:ph type="body" sz="quarter" idx="22" hasCustomPrompt="1"/>
          </p:nvPr>
        </p:nvSpPr>
        <p:spPr>
          <a:xfrm>
            <a:off x="711200" y="304800"/>
            <a:ext cx="4876800" cy="304800"/>
          </a:xfrm>
          <a:prstGeom prst="rect">
            <a:avLst/>
          </a:prstGeom>
        </p:spPr>
        <p:txBody>
          <a:bodyPr anchor="t" anchorCtr="0"/>
          <a:lstStyle>
            <a:lvl1pPr marL="0" marR="0" indent="0" algn="l" eaLnBrk="1" latinLnBrk="0" hangingPunct="1">
              <a:buFontTx/>
              <a:buNone/>
              <a:defRPr kumimoji="0" lang="es-ES" sz="1600" baseline="0"/>
            </a:lvl1pPr>
            <a:extLst/>
          </a:lstStyle>
          <a:p>
            <a:pPr lvl="0"/>
            <a:r>
              <a:rPr kumimoji="0" lang="es-ES"/>
              <a:t>Haga clic para agregar el título</a:t>
            </a:r>
          </a:p>
        </p:txBody>
      </p:sp>
      <p:sp>
        <p:nvSpPr>
          <p:cNvPr id="5" name="Text Placeholder 4"/>
          <p:cNvSpPr>
            <a:spLocks noGrp="1"/>
          </p:cNvSpPr>
          <p:nvPr>
            <p:ph type="body" sz="quarter" idx="23" hasCustomPrompt="1"/>
          </p:nvPr>
        </p:nvSpPr>
        <p:spPr>
          <a:xfrm>
            <a:off x="5689600" y="6324600"/>
            <a:ext cx="4876800" cy="304800"/>
          </a:xfrm>
          <a:prstGeom prst="rect">
            <a:avLst/>
          </a:prstGeom>
        </p:spPr>
        <p:txBody>
          <a:bodyPr anchor="t" anchorCtr="0"/>
          <a:lstStyle>
            <a:lvl1pPr marL="0" marR="0" indent="0" algn="l" eaLnBrk="1" latinLnBrk="0" hangingPunct="1">
              <a:buFontTx/>
              <a:buNone/>
              <a:defRPr kumimoji="0" lang="es-ES" sz="1600" baseline="0"/>
            </a:lvl1pPr>
            <a:extLst/>
          </a:lstStyle>
          <a:p>
            <a:pPr lvl="0"/>
            <a:r>
              <a:rPr kumimoji="0" lang="es-ES"/>
              <a:t>Haga clic para agregar el título</a:t>
            </a:r>
          </a:p>
        </p:txBody>
      </p:sp>
      <p:sp>
        <p:nvSpPr>
          <p:cNvPr id="4" name="Text Placeholder 3"/>
          <p:cNvSpPr>
            <a:spLocks noGrp="1"/>
          </p:cNvSpPr>
          <p:nvPr>
            <p:ph type="body" sz="quarter" idx="24" hasCustomPrompt="1"/>
          </p:nvPr>
        </p:nvSpPr>
        <p:spPr>
          <a:xfrm>
            <a:off x="5689600" y="304800"/>
            <a:ext cx="4876800" cy="304800"/>
          </a:xfrm>
          <a:prstGeom prst="rect">
            <a:avLst/>
          </a:prstGeom>
        </p:spPr>
        <p:txBody>
          <a:bodyPr anchor="t" anchorCtr="0"/>
          <a:lstStyle>
            <a:lvl1pPr marL="0" marR="0" indent="0" algn="l" eaLnBrk="1" latinLnBrk="0" hangingPunct="1">
              <a:buFontTx/>
              <a:buNone/>
              <a:defRPr kumimoji="0" lang="es-ES" sz="1600" baseline="0"/>
            </a:lvl1pPr>
            <a:extLst/>
          </a:lstStyle>
          <a:p>
            <a:pPr lvl="0"/>
            <a:r>
              <a:rPr kumimoji="0" lang="es-ES"/>
              <a:t>Haga clic para agregar el título</a:t>
            </a:r>
          </a:p>
        </p:txBody>
      </p:sp>
      <p:sp>
        <p:nvSpPr>
          <p:cNvPr id="10" name="Rectangle 9"/>
          <p:cNvSpPr>
            <a:spLocks noGrp="1"/>
          </p:cNvSpPr>
          <p:nvPr>
            <p:ph type="dt" sz="half" idx="25"/>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11" name="Rectangle 10"/>
          <p:cNvSpPr>
            <a:spLocks noGrp="1"/>
          </p:cNvSpPr>
          <p:nvPr>
            <p:ph type="sldNum" sz="quarter" idx="26"/>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12" name="Rectangle 11"/>
          <p:cNvSpPr>
            <a:spLocks noGrp="1"/>
          </p:cNvSpPr>
          <p:nvPr>
            <p:ph type="ftr" sz="quarter" idx="27"/>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en vertical con título grande">
    <p:spTree>
      <p:nvGrpSpPr>
        <p:cNvPr id="1" name=""/>
        <p:cNvGrpSpPr/>
        <p:nvPr/>
      </p:nvGrpSpPr>
      <p:grpSpPr>
        <a:xfrm>
          <a:off x="0" y="0"/>
          <a:ext cx="0" cy="0"/>
          <a:chOff x="0" y="0"/>
          <a:chExt cx="0" cy="0"/>
        </a:xfrm>
      </p:grpSpPr>
      <p:sp>
        <p:nvSpPr>
          <p:cNvPr id="22" name="Picture Placeholder 21"/>
          <p:cNvSpPr>
            <a:spLocks noGrp="1" noChangeAspect="1"/>
          </p:cNvSpPr>
          <p:nvPr>
            <p:ph type="pic" sz="quarter" idx="14"/>
          </p:nvPr>
        </p:nvSpPr>
        <p:spPr>
          <a:xfrm>
            <a:off x="304801" y="416356"/>
            <a:ext cx="2675535" cy="2675534"/>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8" name="Picture Placeholder 27"/>
          <p:cNvSpPr>
            <a:spLocks noGrp="1" noChangeAspect="1"/>
          </p:cNvSpPr>
          <p:nvPr>
            <p:ph type="pic" sz="quarter" idx="31"/>
          </p:nvPr>
        </p:nvSpPr>
        <p:spPr>
          <a:xfrm>
            <a:off x="5791201" y="416356"/>
            <a:ext cx="2675535" cy="2675534"/>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4" name="Picture Placeholder 3"/>
          <p:cNvSpPr>
            <a:spLocks noGrp="1" noChangeAspect="1"/>
          </p:cNvSpPr>
          <p:nvPr>
            <p:ph type="pic" sz="quarter" idx="30"/>
          </p:nvPr>
        </p:nvSpPr>
        <p:spPr>
          <a:xfrm>
            <a:off x="3048001" y="416356"/>
            <a:ext cx="2675535" cy="2675534"/>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6" name="Picture Placeholder 5"/>
          <p:cNvSpPr>
            <a:spLocks noGrp="1" noChangeAspect="1"/>
          </p:cNvSpPr>
          <p:nvPr>
            <p:ph type="pic" sz="quarter" idx="32"/>
          </p:nvPr>
        </p:nvSpPr>
        <p:spPr>
          <a:xfrm>
            <a:off x="8534401" y="416356"/>
            <a:ext cx="2675535" cy="2675534"/>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31" name="Text Placeholder 30"/>
          <p:cNvSpPr>
            <a:spLocks noGrp="1"/>
          </p:cNvSpPr>
          <p:nvPr>
            <p:ph type="body" sz="quarter" idx="29" hasCustomPrompt="1"/>
          </p:nvPr>
        </p:nvSpPr>
        <p:spPr>
          <a:xfrm>
            <a:off x="304800" y="3352800"/>
            <a:ext cx="10871200" cy="3048000"/>
          </a:xfrm>
          <a:prstGeom prst="rect">
            <a:avLst/>
          </a:prstGeom>
        </p:spPr>
        <p:txBody>
          <a:bodyPr anchor="t" anchorCtr="0"/>
          <a:lstStyle>
            <a:lvl1pPr marL="0" marR="0" indent="0" algn="l" eaLnBrk="1" latinLnBrk="0" hangingPunct="1">
              <a:buFontTx/>
              <a:buNone/>
              <a:defRPr kumimoji="0" lang="es-ES" sz="2800" baseline="0"/>
            </a:lvl1pPr>
            <a:extLst/>
          </a:lstStyle>
          <a:p>
            <a:pPr lvl="0"/>
            <a:r>
              <a:rPr kumimoji="0" lang="es-ES"/>
              <a:t>Haga clic para agregar el título</a:t>
            </a:r>
          </a:p>
        </p:txBody>
      </p:sp>
      <p:sp>
        <p:nvSpPr>
          <p:cNvPr id="7" name="Rectangle 6"/>
          <p:cNvSpPr>
            <a:spLocks noGrp="1"/>
          </p:cNvSpPr>
          <p:nvPr>
            <p:ph type="dt" sz="half" idx="33"/>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8" name="Rectangle 7"/>
          <p:cNvSpPr>
            <a:spLocks noGrp="1"/>
          </p:cNvSpPr>
          <p:nvPr>
            <p:ph type="sldNum" sz="quarter" idx="34"/>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9" name="Rectangle 8"/>
          <p:cNvSpPr>
            <a:spLocks noGrp="1"/>
          </p:cNvSpPr>
          <p:nvPr>
            <p:ph type="ftr" sz="quarter" idx="35"/>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 1 en vertical y 3 en horizontal">
    <p:spTree>
      <p:nvGrpSpPr>
        <p:cNvPr id="1" name=""/>
        <p:cNvGrpSpPr/>
        <p:nvPr/>
      </p:nvGrpSpPr>
      <p:grpSpPr>
        <a:xfrm>
          <a:off x="0" y="0"/>
          <a:ext cx="0" cy="0"/>
          <a:chOff x="0" y="0"/>
          <a:chExt cx="0" cy="0"/>
        </a:xfrm>
      </p:grpSpPr>
      <p:sp>
        <p:nvSpPr>
          <p:cNvPr id="3" name="Picture Placeholder 2"/>
          <p:cNvSpPr>
            <a:spLocks noGrp="1"/>
          </p:cNvSpPr>
          <p:nvPr>
            <p:ph type="pic" sz="quarter" idx="14"/>
          </p:nvPr>
        </p:nvSpPr>
        <p:spPr>
          <a:xfrm>
            <a:off x="457723" y="257665"/>
            <a:ext cx="6352517" cy="635252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6" name="Picture Placeholder 25"/>
          <p:cNvSpPr>
            <a:spLocks noGrp="1"/>
          </p:cNvSpPr>
          <p:nvPr>
            <p:ph type="pic" sz="quarter" idx="18"/>
          </p:nvPr>
        </p:nvSpPr>
        <p:spPr>
          <a:xfrm>
            <a:off x="7261787" y="257665"/>
            <a:ext cx="3560067" cy="2002536"/>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4" name="Picture Placeholder 13"/>
          <p:cNvSpPr>
            <a:spLocks noGrp="1"/>
          </p:cNvSpPr>
          <p:nvPr>
            <p:ph type="pic" sz="quarter" idx="22"/>
          </p:nvPr>
        </p:nvSpPr>
        <p:spPr>
          <a:xfrm>
            <a:off x="7261787" y="2432657"/>
            <a:ext cx="3560067" cy="2002536"/>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3" name="Picture Placeholder 12"/>
          <p:cNvSpPr>
            <a:spLocks noGrp="1"/>
          </p:cNvSpPr>
          <p:nvPr>
            <p:ph type="pic" sz="quarter" idx="23"/>
          </p:nvPr>
        </p:nvSpPr>
        <p:spPr>
          <a:xfrm>
            <a:off x="7261787" y="4607649"/>
            <a:ext cx="3560067" cy="2002536"/>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6" name="Rectangle 5"/>
          <p:cNvSpPr>
            <a:spLocks noGrp="1"/>
          </p:cNvSpPr>
          <p:nvPr>
            <p:ph type="dt" sz="half" idx="24"/>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7" name="Rectangle 6"/>
          <p:cNvSpPr>
            <a:spLocks noGrp="1"/>
          </p:cNvSpPr>
          <p:nvPr>
            <p:ph type="sldNum" sz="quarter" idx="25"/>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8" name="Rectangle 7"/>
          <p:cNvSpPr>
            <a:spLocks noGrp="1"/>
          </p:cNvSpPr>
          <p:nvPr>
            <p:ph type="ftr" sz="quarter" idx="26"/>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5: 3 en horizontal y 2 en vertical">
    <p:spTree>
      <p:nvGrpSpPr>
        <p:cNvPr id="1" name=""/>
        <p:cNvGrpSpPr/>
        <p:nvPr/>
      </p:nvGrpSpPr>
      <p:grpSpPr>
        <a:xfrm>
          <a:off x="0" y="0"/>
          <a:ext cx="0" cy="0"/>
          <a:chOff x="0" y="0"/>
          <a:chExt cx="0" cy="0"/>
        </a:xfrm>
      </p:grpSpPr>
      <p:sp>
        <p:nvSpPr>
          <p:cNvPr id="19" name="Picture Placeholder 18"/>
          <p:cNvSpPr>
            <a:spLocks noGrp="1"/>
          </p:cNvSpPr>
          <p:nvPr>
            <p:ph type="pic" sz="quarter" idx="14"/>
          </p:nvPr>
        </p:nvSpPr>
        <p:spPr>
          <a:xfrm>
            <a:off x="304800" y="3429000"/>
            <a:ext cx="2760205" cy="31242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2" name="Picture Placeholder 11"/>
          <p:cNvSpPr>
            <a:spLocks noGrp="1"/>
          </p:cNvSpPr>
          <p:nvPr>
            <p:ph type="pic" sz="quarter" idx="17"/>
          </p:nvPr>
        </p:nvSpPr>
        <p:spPr>
          <a:xfrm>
            <a:off x="3251200" y="228600"/>
            <a:ext cx="7416800" cy="417195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5" name="Picture Placeholder 14"/>
          <p:cNvSpPr>
            <a:spLocks noGrp="1"/>
          </p:cNvSpPr>
          <p:nvPr>
            <p:ph type="pic" sz="quarter" idx="26"/>
          </p:nvPr>
        </p:nvSpPr>
        <p:spPr>
          <a:xfrm>
            <a:off x="304800" y="228600"/>
            <a:ext cx="2760205" cy="31242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31" name="Picture Placeholder 30"/>
          <p:cNvSpPr>
            <a:spLocks noGrp="1"/>
          </p:cNvSpPr>
          <p:nvPr>
            <p:ph type="pic" sz="quarter" idx="27"/>
          </p:nvPr>
        </p:nvSpPr>
        <p:spPr>
          <a:xfrm>
            <a:off x="7010400" y="4495800"/>
            <a:ext cx="3657600" cy="20574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7" name="Picture Placeholder 16"/>
          <p:cNvSpPr>
            <a:spLocks noGrp="1"/>
          </p:cNvSpPr>
          <p:nvPr>
            <p:ph type="pic" sz="quarter" idx="28"/>
          </p:nvPr>
        </p:nvSpPr>
        <p:spPr>
          <a:xfrm>
            <a:off x="3251200" y="4495800"/>
            <a:ext cx="3657600" cy="20574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7" name="Rectangle 6"/>
          <p:cNvSpPr>
            <a:spLocks noGrp="1"/>
          </p:cNvSpPr>
          <p:nvPr>
            <p:ph type="dt" sz="half" idx="29"/>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8" name="Rectangle 7"/>
          <p:cNvSpPr>
            <a:spLocks noGrp="1"/>
          </p:cNvSpPr>
          <p:nvPr>
            <p:ph type="sldNum" sz="quarter" idx="30"/>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9" name="Rectangle 8"/>
          <p:cNvSpPr>
            <a:spLocks noGrp="1"/>
          </p:cNvSpPr>
          <p:nvPr>
            <p:ph type="ftr" sz="quarter" idx="31"/>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 2 en horizontal y 3 en vertical">
    <p:spTree>
      <p:nvGrpSpPr>
        <p:cNvPr id="1" name=""/>
        <p:cNvGrpSpPr/>
        <p:nvPr/>
      </p:nvGrpSpPr>
      <p:grpSpPr>
        <a:xfrm>
          <a:off x="0" y="0"/>
          <a:ext cx="0" cy="0"/>
          <a:chOff x="0" y="0"/>
          <a:chExt cx="0" cy="0"/>
        </a:xfrm>
      </p:grpSpPr>
      <p:sp>
        <p:nvSpPr>
          <p:cNvPr id="9" name="Picture Placeholder 8"/>
          <p:cNvSpPr>
            <a:spLocks noGrp="1"/>
          </p:cNvSpPr>
          <p:nvPr>
            <p:ph type="pic" sz="quarter" idx="26"/>
          </p:nvPr>
        </p:nvSpPr>
        <p:spPr>
          <a:xfrm>
            <a:off x="304800" y="228600"/>
            <a:ext cx="3474720" cy="347472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7" name="Picture Placeholder 6"/>
          <p:cNvSpPr>
            <a:spLocks noGrp="1"/>
          </p:cNvSpPr>
          <p:nvPr>
            <p:ph type="pic" sz="quarter" idx="29"/>
          </p:nvPr>
        </p:nvSpPr>
        <p:spPr>
          <a:xfrm>
            <a:off x="304800" y="3867150"/>
            <a:ext cx="5283200" cy="27432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7" name="Picture Placeholder 26"/>
          <p:cNvSpPr>
            <a:spLocks noGrp="1"/>
          </p:cNvSpPr>
          <p:nvPr>
            <p:ph type="pic" sz="quarter" idx="30"/>
          </p:nvPr>
        </p:nvSpPr>
        <p:spPr>
          <a:xfrm>
            <a:off x="5892800" y="3867150"/>
            <a:ext cx="5283200" cy="27432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4" name="Picture Placeholder 13"/>
          <p:cNvSpPr>
            <a:spLocks noGrp="1"/>
          </p:cNvSpPr>
          <p:nvPr>
            <p:ph type="pic" sz="quarter" idx="27"/>
          </p:nvPr>
        </p:nvSpPr>
        <p:spPr>
          <a:xfrm>
            <a:off x="4013200" y="228600"/>
            <a:ext cx="3474720" cy="347472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2" name="Picture Placeholder 11"/>
          <p:cNvSpPr>
            <a:spLocks noGrp="1"/>
          </p:cNvSpPr>
          <p:nvPr>
            <p:ph type="pic" sz="quarter" idx="28"/>
          </p:nvPr>
        </p:nvSpPr>
        <p:spPr>
          <a:xfrm>
            <a:off x="7721600" y="228600"/>
            <a:ext cx="3474720" cy="347472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8" name="Rectangle 7"/>
          <p:cNvSpPr>
            <a:spLocks noGrp="1"/>
          </p:cNvSpPr>
          <p:nvPr>
            <p:ph type="dt" sz="half" idx="31"/>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10" name="Rectangle 9"/>
          <p:cNvSpPr>
            <a:spLocks noGrp="1"/>
          </p:cNvSpPr>
          <p:nvPr>
            <p:ph type="sldNum" sz="quarter" idx="32"/>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11" name="Rectangle 10"/>
          <p:cNvSpPr>
            <a:spLocks noGrp="1"/>
          </p:cNvSpPr>
          <p:nvPr>
            <p:ph type="ftr" sz="quarter" idx="33"/>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uadrado con título">
    <p:spTree>
      <p:nvGrpSpPr>
        <p:cNvPr id="1" name=""/>
        <p:cNvGrpSpPr/>
        <p:nvPr/>
      </p:nvGrpSpPr>
      <p:grpSpPr>
        <a:xfrm>
          <a:off x="0" y="0"/>
          <a:ext cx="0" cy="0"/>
          <a:chOff x="0" y="0"/>
          <a:chExt cx="0" cy="0"/>
        </a:xfrm>
      </p:grpSpPr>
      <p:sp>
        <p:nvSpPr>
          <p:cNvPr id="6" name="Picture Placeholder 5"/>
          <p:cNvSpPr>
            <a:spLocks noGrp="1" noChangeAspect="1"/>
          </p:cNvSpPr>
          <p:nvPr>
            <p:ph type="pic" sz="quarter" idx="13"/>
          </p:nvPr>
        </p:nvSpPr>
        <p:spPr>
          <a:xfrm>
            <a:off x="2844800" y="762000"/>
            <a:ext cx="6497779" cy="487680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vert="horz" anchor="t">
            <a:normAutofit/>
          </a:bodyPr>
          <a:lstStyle>
            <a:lvl1pPr marL="0" marR="0" indent="1588" algn="ctr" rtl="0" eaLnBrk="1" latinLnBrk="0" hangingPunct="1">
              <a:spcBef>
                <a:spcPct val="20000"/>
              </a:spcBef>
              <a:buFontTx/>
              <a:buNone/>
              <a:defRPr kumimoji="0" lang="es-ES" sz="2000" i="0">
                <a:solidFill>
                  <a:schemeClr val="tx2"/>
                </a:solidFill>
                <a:latin typeface="+mn-lt"/>
                <a:ea typeface="+mn-ea"/>
                <a:cs typeface="+mn-cs"/>
              </a:defRPr>
            </a:lvl1pPr>
            <a:extLst/>
          </a:lstStyle>
          <a:p>
            <a:pPr marL="0" marR="0" indent="1588" algn="ctr" eaLnBrk="1" latinLnBrk="0" hangingPunct="1"/>
            <a:r>
              <a:rPr lang="es-ES"/>
              <a:t>Haga clic en el icono para agregar una imagen</a:t>
            </a:r>
            <a:endParaRPr/>
          </a:p>
        </p:txBody>
      </p:sp>
      <p:sp>
        <p:nvSpPr>
          <p:cNvPr id="7" name="Text Placeholder 6"/>
          <p:cNvSpPr>
            <a:spLocks noGrp="1"/>
          </p:cNvSpPr>
          <p:nvPr>
            <p:ph type="body" sz="quarter" idx="15" hasCustomPrompt="1"/>
          </p:nvPr>
        </p:nvSpPr>
        <p:spPr>
          <a:xfrm>
            <a:off x="2844800" y="5715000"/>
            <a:ext cx="6502400" cy="838200"/>
          </a:xfrm>
          <a:prstGeom prst="rect">
            <a:avLst/>
          </a:prstGeom>
        </p:spPr>
        <p:txBody>
          <a:bodyPr tIns="91440" rIns="9144" bIns="91440" anchor="t"/>
          <a:lstStyle>
            <a:lvl1pPr marL="0" marR="0" indent="0" algn="l" eaLnBrk="1" latinLnBrk="0" hangingPunct="1">
              <a:buFontTx/>
              <a:buNone/>
              <a:defRPr kumimoji="0" lang="es-ES" sz="2000" i="0"/>
            </a:lvl1pPr>
            <a:extLst/>
          </a:lstStyle>
          <a:p>
            <a:pPr lvl="0"/>
            <a:r>
              <a:rPr kumimoji="0" lang="es-ES"/>
              <a:t>Haga clic para agregar el título</a:t>
            </a:r>
          </a:p>
        </p:txBody>
      </p:sp>
      <p:sp>
        <p:nvSpPr>
          <p:cNvPr id="8" name="Rectangle 7"/>
          <p:cNvSpPr>
            <a:spLocks noGrp="1"/>
          </p:cNvSpPr>
          <p:nvPr>
            <p:ph type="dt" sz="half" idx="16"/>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9" name="Rectangle 8"/>
          <p:cNvSpPr>
            <a:spLocks noGrp="1"/>
          </p:cNvSpPr>
          <p:nvPr>
            <p:ph type="sldNum" sz="quarter" idx="17"/>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10" name="Rectangle 9"/>
          <p:cNvSpPr>
            <a:spLocks noGrp="1"/>
          </p:cNvSpPr>
          <p:nvPr>
            <p:ph type="ftr" sz="quarter" idx="18"/>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 cuadrado con título">
    <p:spTree>
      <p:nvGrpSpPr>
        <p:cNvPr id="1" name=""/>
        <p:cNvGrpSpPr/>
        <p:nvPr/>
      </p:nvGrpSpPr>
      <p:grpSpPr>
        <a:xfrm>
          <a:off x="0" y="0"/>
          <a:ext cx="0" cy="0"/>
          <a:chOff x="0" y="0"/>
          <a:chExt cx="0" cy="0"/>
        </a:xfrm>
      </p:grpSpPr>
      <p:sp>
        <p:nvSpPr>
          <p:cNvPr id="6" name="Picture Placeholder 5"/>
          <p:cNvSpPr>
            <a:spLocks noGrp="1" noChangeAspect="1"/>
          </p:cNvSpPr>
          <p:nvPr>
            <p:ph type="pic" sz="quarter" idx="13"/>
          </p:nvPr>
        </p:nvSpPr>
        <p:spPr>
          <a:xfrm>
            <a:off x="6607032" y="1371600"/>
            <a:ext cx="4264169" cy="320040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vert="horz" anchor="t">
            <a:normAutofit/>
          </a:bodyPr>
          <a:lstStyle>
            <a:lvl1pPr marL="0" marR="0" indent="1588" algn="ctr" rtl="0" eaLnBrk="1" latinLnBrk="0" hangingPunct="1">
              <a:spcBef>
                <a:spcPct val="20000"/>
              </a:spcBef>
              <a:buFontTx/>
              <a:buNone/>
              <a:defRPr kumimoji="0" lang="es-ES" sz="2400" i="0">
                <a:solidFill>
                  <a:schemeClr val="tx2"/>
                </a:solidFill>
                <a:latin typeface="+mn-lt"/>
                <a:ea typeface="+mn-ea"/>
                <a:cs typeface="+mn-cs"/>
              </a:defRPr>
            </a:lvl1pPr>
            <a:extLst/>
          </a:lstStyle>
          <a:p>
            <a:pPr marL="0" marR="0" indent="1588" algn="ctr" eaLnBrk="1" latinLnBrk="0" hangingPunct="1"/>
            <a:r>
              <a:rPr lang="es-ES"/>
              <a:t>Haga clic en el icono para agregar una imagen</a:t>
            </a:r>
            <a:endParaRPr/>
          </a:p>
        </p:txBody>
      </p:sp>
      <p:sp>
        <p:nvSpPr>
          <p:cNvPr id="7" name="Picture Placeholder 6"/>
          <p:cNvSpPr>
            <a:spLocks noGrp="1" noChangeAspect="1"/>
          </p:cNvSpPr>
          <p:nvPr>
            <p:ph type="pic" sz="quarter" idx="14"/>
          </p:nvPr>
        </p:nvSpPr>
        <p:spPr>
          <a:xfrm>
            <a:off x="1527032" y="1371600"/>
            <a:ext cx="4264169" cy="320040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vert="horz" anchor="t">
            <a:normAutofit/>
          </a:bodyPr>
          <a:lstStyle>
            <a:lvl1pPr marL="0" marR="0" indent="1588" algn="ctr" rtl="0" eaLnBrk="1" latinLnBrk="0" hangingPunct="1">
              <a:spcBef>
                <a:spcPct val="20000"/>
              </a:spcBef>
              <a:buFontTx/>
              <a:buNone/>
              <a:defRPr kumimoji="0" lang="es-ES" sz="2000" i="0">
                <a:solidFill>
                  <a:schemeClr val="tx2"/>
                </a:solidFill>
                <a:latin typeface="+mn-lt"/>
                <a:ea typeface="+mn-ea"/>
                <a:cs typeface="+mn-cs"/>
              </a:defRPr>
            </a:lvl1pPr>
            <a:extLst/>
          </a:lstStyle>
          <a:p>
            <a:pPr marL="0" marR="0" indent="1588" algn="ctr" eaLnBrk="1" latinLnBrk="0" hangingPunct="1"/>
            <a:r>
              <a:rPr lang="es-ES"/>
              <a:t>Haga clic en el icono para agregar una imagen</a:t>
            </a:r>
            <a:endParaRPr/>
          </a:p>
        </p:txBody>
      </p:sp>
      <p:sp>
        <p:nvSpPr>
          <p:cNvPr id="8" name="Text Placeholder 7"/>
          <p:cNvSpPr>
            <a:spLocks noGrp="1"/>
          </p:cNvSpPr>
          <p:nvPr>
            <p:ph type="body" sz="quarter" idx="15" hasCustomPrompt="1"/>
          </p:nvPr>
        </p:nvSpPr>
        <p:spPr>
          <a:xfrm>
            <a:off x="6604000" y="4648200"/>
            <a:ext cx="4267200" cy="1295400"/>
          </a:xfrm>
          <a:prstGeom prst="rect">
            <a:avLst/>
          </a:prstGeom>
        </p:spPr>
        <p:txBody>
          <a:bodyPr tIns="91440" rIns="9144" bIns="91440" anchor="t"/>
          <a:lstStyle>
            <a:lvl1pPr marL="0" marR="0" indent="0" algn="l" eaLnBrk="1" latinLnBrk="0" hangingPunct="1">
              <a:buFontTx/>
              <a:buNone/>
              <a:defRPr kumimoji="0" lang="es-ES" sz="2000" i="0"/>
            </a:lvl1pPr>
            <a:extLst/>
          </a:lstStyle>
          <a:p>
            <a:pPr lvl="0"/>
            <a:r>
              <a:rPr kumimoji="0" lang="es-ES"/>
              <a:t>Haga clic para agregar el título</a:t>
            </a:r>
          </a:p>
        </p:txBody>
      </p:sp>
      <p:sp>
        <p:nvSpPr>
          <p:cNvPr id="9" name="Text Placeholder 8"/>
          <p:cNvSpPr>
            <a:spLocks noGrp="1"/>
          </p:cNvSpPr>
          <p:nvPr>
            <p:ph type="body" sz="quarter" idx="16" hasCustomPrompt="1"/>
          </p:nvPr>
        </p:nvSpPr>
        <p:spPr>
          <a:xfrm>
            <a:off x="1524000" y="4648200"/>
            <a:ext cx="4267200" cy="1295400"/>
          </a:xfrm>
          <a:prstGeom prst="rect">
            <a:avLst/>
          </a:prstGeom>
        </p:spPr>
        <p:txBody>
          <a:bodyPr tIns="91440" rIns="9144" bIns="91440" anchor="t"/>
          <a:lstStyle>
            <a:lvl1pPr marL="0" marR="0" indent="0" algn="l" eaLnBrk="1" latinLnBrk="0" hangingPunct="1">
              <a:buFontTx/>
              <a:buNone/>
              <a:defRPr kumimoji="0" lang="es-ES" sz="2000" i="0"/>
            </a:lvl1pPr>
            <a:extLst/>
          </a:lstStyle>
          <a:p>
            <a:pPr lvl="0"/>
            <a:r>
              <a:rPr kumimoji="0" lang="es-ES"/>
              <a:t>Haga clic para agregar el título</a:t>
            </a:r>
          </a:p>
        </p:txBody>
      </p:sp>
      <p:sp>
        <p:nvSpPr>
          <p:cNvPr id="10" name="Rectangle 9"/>
          <p:cNvSpPr>
            <a:spLocks noGrp="1"/>
          </p:cNvSpPr>
          <p:nvPr>
            <p:ph type="dt" sz="half" idx="17"/>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11" name="Rectangle 10"/>
          <p:cNvSpPr>
            <a:spLocks noGrp="1"/>
          </p:cNvSpPr>
          <p:nvPr>
            <p:ph type="sldNum" sz="quarter" idx="18"/>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12" name="Rectangle 11"/>
          <p:cNvSpPr>
            <a:spLocks noGrp="1"/>
          </p:cNvSpPr>
          <p:nvPr>
            <p:ph type="ftr" sz="quarter" idx="19"/>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orizontal con título">
    <p:spTree>
      <p:nvGrpSpPr>
        <p:cNvPr id="1" name=""/>
        <p:cNvGrpSpPr/>
        <p:nvPr/>
      </p:nvGrpSpPr>
      <p:grpSpPr>
        <a:xfrm>
          <a:off x="0" y="0"/>
          <a:ext cx="0" cy="0"/>
          <a:chOff x="0" y="0"/>
          <a:chExt cx="0" cy="0"/>
        </a:xfrm>
      </p:grpSpPr>
      <p:sp>
        <p:nvSpPr>
          <p:cNvPr id="16" name="Picture Placeholder 15"/>
          <p:cNvSpPr>
            <a:spLocks noGrp="1" noChangeAspect="1"/>
          </p:cNvSpPr>
          <p:nvPr>
            <p:ph type="pic" sz="quarter" idx="10"/>
          </p:nvPr>
        </p:nvSpPr>
        <p:spPr>
          <a:xfrm>
            <a:off x="711200" y="218390"/>
            <a:ext cx="9956800" cy="56007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nchor="t"/>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9" name="Text Placeholder 18"/>
          <p:cNvSpPr>
            <a:spLocks noGrp="1"/>
          </p:cNvSpPr>
          <p:nvPr>
            <p:ph type="body" sz="quarter" idx="11" hasCustomPrompt="1"/>
          </p:nvPr>
        </p:nvSpPr>
        <p:spPr>
          <a:xfrm>
            <a:off x="711200" y="5943600"/>
            <a:ext cx="9956800" cy="762000"/>
          </a:xfrm>
          <a:prstGeom prst="rect">
            <a:avLst/>
          </a:prstGeom>
        </p:spPr>
        <p:txBody>
          <a:bodyPr anchor="t" anchorCtr="0"/>
          <a:lstStyle>
            <a:lvl1pPr marL="0" marR="0" indent="0" algn="r" eaLnBrk="1" latinLnBrk="0" hangingPunct="1">
              <a:buFontTx/>
              <a:buNone/>
              <a:defRPr kumimoji="0" lang="es-ES" sz="2400" i="0" baseline="0"/>
            </a:lvl1pPr>
            <a:extLst/>
          </a:lstStyle>
          <a:p>
            <a:pPr lvl="0"/>
            <a:r>
              <a:rPr kumimoji="0" lang="es-ES"/>
              <a:t>Haga clic para agregar el título</a:t>
            </a:r>
          </a:p>
        </p:txBody>
      </p:sp>
      <p:sp>
        <p:nvSpPr>
          <p:cNvPr id="7" name="Rectangle 6"/>
          <p:cNvSpPr>
            <a:spLocks noGrp="1"/>
          </p:cNvSpPr>
          <p:nvPr>
            <p:ph type="dt" sz="half" idx="12"/>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8" name="Rectangle 7"/>
          <p:cNvSpPr>
            <a:spLocks noGrp="1"/>
          </p:cNvSpPr>
          <p:nvPr>
            <p:ph type="sldNum" sz="quarter" idx="13"/>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9" name="Rectangle 8"/>
          <p:cNvSpPr>
            <a:spLocks noGrp="1"/>
          </p:cNvSpPr>
          <p:nvPr>
            <p:ph type="ftr" sz="quarter" idx="14"/>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anorámica con título">
    <p:spTree>
      <p:nvGrpSpPr>
        <p:cNvPr id="1" name=""/>
        <p:cNvGrpSpPr/>
        <p:nvPr/>
      </p:nvGrpSpPr>
      <p:grpSpPr>
        <a:xfrm>
          <a:off x="0" y="0"/>
          <a:ext cx="0" cy="0"/>
          <a:chOff x="0" y="0"/>
          <a:chExt cx="0" cy="0"/>
        </a:xfrm>
      </p:grpSpPr>
      <p:sp>
        <p:nvSpPr>
          <p:cNvPr id="6" name="Picture Placeholder 5"/>
          <p:cNvSpPr>
            <a:spLocks noGrp="1"/>
          </p:cNvSpPr>
          <p:nvPr>
            <p:ph type="pic" sz="quarter" idx="30"/>
          </p:nvPr>
        </p:nvSpPr>
        <p:spPr>
          <a:xfrm>
            <a:off x="304800" y="1524000"/>
            <a:ext cx="10972800" cy="274320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vert="horz" anchor="t">
            <a:normAutofit/>
          </a:bodyPr>
          <a:lstStyle>
            <a:lvl1pPr marL="0" marR="0" indent="0" algn="ctr" rtl="0" eaLnBrk="1" latinLnBrk="0" hangingPunct="1">
              <a:spcBef>
                <a:spcPct val="20000"/>
              </a:spcBef>
              <a:buFontTx/>
              <a:buNone/>
              <a:defRPr kumimoji="0" lang="es-ES" sz="2000" i="0">
                <a:solidFill>
                  <a:schemeClr val="tx2"/>
                </a:solidFill>
                <a:latin typeface="+mn-lt"/>
                <a:ea typeface="+mn-ea"/>
                <a:cs typeface="+mn-cs"/>
              </a:defRPr>
            </a:lvl1pPr>
            <a:extLst/>
          </a:lstStyle>
          <a:p>
            <a:pPr marL="0" marR="0" indent="0" algn="ctr" eaLnBrk="1" latinLnBrk="0" hangingPunct="1"/>
            <a:r>
              <a:rPr lang="es-ES"/>
              <a:t>Haga clic en el icono para agregar una imagen</a:t>
            </a:r>
            <a:endParaRPr/>
          </a:p>
        </p:txBody>
      </p:sp>
      <p:sp>
        <p:nvSpPr>
          <p:cNvPr id="7" name="Text Placeholder 6"/>
          <p:cNvSpPr>
            <a:spLocks noGrp="1"/>
          </p:cNvSpPr>
          <p:nvPr>
            <p:ph type="body" sz="quarter" idx="31" hasCustomPrompt="1"/>
          </p:nvPr>
        </p:nvSpPr>
        <p:spPr>
          <a:xfrm>
            <a:off x="304800" y="4343400"/>
            <a:ext cx="10972800" cy="1676400"/>
          </a:xfrm>
          <a:prstGeom prst="rect">
            <a:avLst/>
          </a:prstGeom>
        </p:spPr>
        <p:txBody>
          <a:bodyPr tIns="91440" rIns="9144" bIns="91440" anchor="t"/>
          <a:lstStyle>
            <a:lvl1pPr marL="0" marR="0" indent="0" algn="r" eaLnBrk="1" latinLnBrk="0" hangingPunct="1">
              <a:buFontTx/>
              <a:buNone/>
              <a:defRPr kumimoji="0" lang="es-ES" sz="2000" i="0"/>
            </a:lvl1pPr>
            <a:extLst/>
          </a:lstStyle>
          <a:p>
            <a:pPr lvl="0"/>
            <a:r>
              <a:rPr kumimoji="0" lang="es-ES"/>
              <a:t>Haga clic para agregar el título</a:t>
            </a:r>
          </a:p>
        </p:txBody>
      </p:sp>
      <p:sp>
        <p:nvSpPr>
          <p:cNvPr id="8" name="Rectangle 7"/>
          <p:cNvSpPr>
            <a:spLocks noGrp="1"/>
          </p:cNvSpPr>
          <p:nvPr>
            <p:ph type="dt" sz="half" idx="32"/>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9" name="Rectangle 8"/>
          <p:cNvSpPr>
            <a:spLocks noGrp="1"/>
          </p:cNvSpPr>
          <p:nvPr>
            <p:ph type="sldNum" sz="quarter" idx="33"/>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10" name="Rectangle 9"/>
          <p:cNvSpPr>
            <a:spLocks noGrp="1"/>
          </p:cNvSpPr>
          <p:nvPr>
            <p:ph type="ftr" sz="quarter" idx="34"/>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464800" cy="1143000"/>
          </a:xfrm>
          <a:prstGeom prst="rect">
            <a:avLst/>
          </a:prstGeom>
        </p:spPr>
        <p:txBody>
          <a:bodyPr/>
          <a:lstStyle/>
          <a:p>
            <a:pPr eaLnBrk="1" latinLnBrk="0" hangingPunct="1"/>
            <a:r>
              <a:rPr lang="es-ES"/>
              <a:t>Haga clic para modificar el estilo de título del patrón</a:t>
            </a:r>
            <a:endParaRPr/>
          </a:p>
        </p:txBody>
      </p:sp>
      <p:sp>
        <p:nvSpPr>
          <p:cNvPr id="3" name="Content Placeholder 2"/>
          <p:cNvSpPr>
            <a:spLocks noGrp="1"/>
          </p:cNvSpPr>
          <p:nvPr>
            <p:ph idx="1"/>
          </p:nvPr>
        </p:nvSpPr>
        <p:spPr>
          <a:xfrm>
            <a:off x="609600" y="1600202"/>
            <a:ext cx="10464800" cy="4525963"/>
          </a:xfrm>
          <a:prstGeom prst="rect">
            <a:avLst/>
          </a:prstGeom>
        </p:spPr>
        <p:txBody>
          <a:bodyPr/>
          <a:lstStyle/>
          <a:p>
            <a:pPr lvl="0" eaLnBrk="1" latinLnBrk="0" hangingPunct="1"/>
            <a:r>
              <a:rPr lang="es-ES"/>
              <a:t>Haga clic para modificar el estilo de texto del patrón</a:t>
            </a:r>
          </a:p>
          <a:p>
            <a:pPr lvl="1" eaLnBrk="1" latinLnBrk="0" hangingPunct="1"/>
            <a:r>
              <a:rPr lang="es-ES"/>
              <a:t>Segundo nivel</a:t>
            </a:r>
          </a:p>
          <a:p>
            <a:pPr lvl="2" eaLnBrk="1" latinLnBrk="0" hangingPunct="1"/>
            <a:r>
              <a:rPr lang="es-ES"/>
              <a:t>Tercer nivel</a:t>
            </a:r>
          </a:p>
          <a:p>
            <a:pPr lvl="3" eaLnBrk="1" latinLnBrk="0" hangingPunct="1"/>
            <a:r>
              <a:rPr lang="es-ES"/>
              <a:t>Cuarto nivel</a:t>
            </a:r>
          </a:p>
          <a:p>
            <a:pPr lvl="4" eaLnBrk="1" latinLnBrk="0" hangingPunct="1"/>
            <a:r>
              <a:rPr lang="es-ES"/>
              <a:t>Quinto nivel</a:t>
            </a:r>
            <a:endParaRPr/>
          </a:p>
        </p:txBody>
      </p:sp>
      <p:sp>
        <p:nvSpPr>
          <p:cNvPr id="4" name="Date Placeholder 3"/>
          <p:cNvSpPr>
            <a:spLocks noGrp="1"/>
          </p:cNvSpPr>
          <p:nvPr>
            <p:ph type="dt" sz="half" idx="10"/>
          </p:nvPr>
        </p:nvSpPr>
        <p:spPr>
          <a:xfrm rot="16200000">
            <a:off x="10617200" y="951972"/>
            <a:ext cx="2133600" cy="486833"/>
          </a:xfrm>
          <a:prstGeom prst="rect">
            <a:avLst/>
          </a:prstGeom>
        </p:spPr>
        <p:txBody>
          <a:bodyPr/>
          <a:lstStyle/>
          <a:p>
            <a:fld id="{9668B50E-0B48-4566-8609-C51CF752A7DF}" type="datetimeFigureOut">
              <a:rPr lang="es-ES"/>
              <a:pPr/>
              <a:t>17/04/2024</a:t>
            </a:fld>
            <a:endParaRPr kumimoji="0" lang="es-ES"/>
          </a:p>
        </p:txBody>
      </p:sp>
      <p:sp>
        <p:nvSpPr>
          <p:cNvPr id="5" name="Footer Placeholder 4"/>
          <p:cNvSpPr>
            <a:spLocks noGrp="1"/>
          </p:cNvSpPr>
          <p:nvPr>
            <p:ph type="ftr" sz="quarter" idx="11"/>
          </p:nvPr>
        </p:nvSpPr>
        <p:spPr>
          <a:xfrm rot="16200000">
            <a:off x="10083800" y="3771373"/>
            <a:ext cx="3200400" cy="486833"/>
          </a:xfrm>
          <a:prstGeom prst="rect">
            <a:avLst/>
          </a:prstGeom>
        </p:spPr>
        <p:txBody>
          <a:bodyPr/>
          <a:lstStyle/>
          <a:p>
            <a:endParaRPr kumimoji="0" lang="es-ES"/>
          </a:p>
        </p:txBody>
      </p:sp>
      <p:sp>
        <p:nvSpPr>
          <p:cNvPr id="6" name="Slide Number Placeholder 5"/>
          <p:cNvSpPr>
            <a:spLocks noGrp="1"/>
          </p:cNvSpPr>
          <p:nvPr>
            <p:ph type="sldNum" sz="quarter" idx="12"/>
          </p:nvPr>
        </p:nvSpPr>
        <p:spPr>
          <a:xfrm rot="5400000">
            <a:off x="11199814" y="5901797"/>
            <a:ext cx="968375" cy="486833"/>
          </a:xfrm>
          <a:prstGeom prst="rect">
            <a:avLst/>
          </a:prstGeom>
        </p:spPr>
        <p:txBody>
          <a:bodyPr/>
          <a:lstStyle/>
          <a:p>
            <a:fld id="{8A4431D5-1B33-458B-8AFD-CECCB0FA18CB}" type="slidenum">
              <a:rPr/>
              <a:pPr/>
              <a:t>‹Nº›</a:t>
            </a:fld>
            <a:endParaRPr kumimoji="0" lang="es-E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rot="16200000">
            <a:off x="10617200" y="951972"/>
            <a:ext cx="2133600" cy="486833"/>
          </a:xfrm>
          <a:prstGeom prst="rect">
            <a:avLst/>
          </a:prstGeom>
        </p:spPr>
        <p:txBody>
          <a:bodyPr/>
          <a:lstStyle/>
          <a:p>
            <a:fld id="{9668B50E-0B48-4566-8609-C51CF752A7DF}" type="datetimeFigureOut">
              <a:rPr lang="es-ES"/>
              <a:pPr/>
              <a:t>17/04/2024</a:t>
            </a:fld>
            <a:endParaRPr kumimoji="0" lang="es-ES"/>
          </a:p>
        </p:txBody>
      </p:sp>
      <p:sp>
        <p:nvSpPr>
          <p:cNvPr id="3" name="Footer Placeholder 2"/>
          <p:cNvSpPr>
            <a:spLocks noGrp="1"/>
          </p:cNvSpPr>
          <p:nvPr>
            <p:ph type="ftr" sz="quarter" idx="11"/>
          </p:nvPr>
        </p:nvSpPr>
        <p:spPr>
          <a:xfrm rot="16200000">
            <a:off x="10083800" y="3771373"/>
            <a:ext cx="3200400" cy="486833"/>
          </a:xfrm>
          <a:prstGeom prst="rect">
            <a:avLst/>
          </a:prstGeom>
        </p:spPr>
        <p:txBody>
          <a:bodyPr/>
          <a:lstStyle/>
          <a:p>
            <a:endParaRPr kumimoji="0" lang="es-ES"/>
          </a:p>
        </p:txBody>
      </p:sp>
      <p:sp>
        <p:nvSpPr>
          <p:cNvPr id="4" name="Slide Number Placeholder 3"/>
          <p:cNvSpPr>
            <a:spLocks noGrp="1"/>
          </p:cNvSpPr>
          <p:nvPr>
            <p:ph type="sldNum" sz="quarter" idx="12"/>
          </p:nvPr>
        </p:nvSpPr>
        <p:spPr>
          <a:xfrm rot="5400000">
            <a:off x="11199814" y="5901797"/>
            <a:ext cx="968375" cy="486833"/>
          </a:xfrm>
          <a:prstGeom prst="rect">
            <a:avLst/>
          </a:prstGeom>
        </p:spPr>
        <p:txBody>
          <a:bodyPr/>
          <a:lstStyle/>
          <a:p>
            <a:fld id="{8A4431D5-1B33-458B-8AFD-CECCB0FA18CB}" type="slidenum">
              <a:rPr/>
              <a:pPr/>
              <a:t>‹Nº›</a:t>
            </a:fld>
            <a:endParaRPr kumimoji="0"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a:prstGeom prst="rect">
            <a:avLst/>
          </a:prstGeo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a:xfrm>
            <a:off x="609600" y="6356351"/>
            <a:ext cx="2844800" cy="365125"/>
          </a:xfrm>
          <a:prstGeom prst="rect">
            <a:avLst/>
          </a:prstGeom>
        </p:spPr>
        <p:txBody>
          <a:bodyPr/>
          <a:lstStyle/>
          <a:p>
            <a:fld id="{7ABB7FEB-41D7-4A0B-8BC8-7F699519AEE4}" type="datetimeFigureOut">
              <a:rPr lang="es-MX" smtClean="0"/>
              <a:pPr/>
              <a:t>17/04/2024</a:t>
            </a:fld>
            <a:endParaRPr lang="es-MX"/>
          </a:p>
        </p:txBody>
      </p:sp>
      <p:sp>
        <p:nvSpPr>
          <p:cNvPr id="5" name="4 Marcador de pie de página"/>
          <p:cNvSpPr>
            <a:spLocks noGrp="1"/>
          </p:cNvSpPr>
          <p:nvPr>
            <p:ph type="ftr" sz="quarter" idx="11"/>
          </p:nvPr>
        </p:nvSpPr>
        <p:spPr>
          <a:xfrm>
            <a:off x="4165600" y="6356351"/>
            <a:ext cx="3860800" cy="365125"/>
          </a:xfrm>
          <a:prstGeom prst="rect">
            <a:avLst/>
          </a:prstGeom>
        </p:spPr>
        <p:txBody>
          <a:bodyPr/>
          <a:lstStyle/>
          <a:p>
            <a:endParaRPr lang="es-MX"/>
          </a:p>
        </p:txBody>
      </p:sp>
      <p:sp>
        <p:nvSpPr>
          <p:cNvPr id="6" name="5 Marcador de número de diapositiva"/>
          <p:cNvSpPr>
            <a:spLocks noGrp="1"/>
          </p:cNvSpPr>
          <p:nvPr>
            <p:ph type="sldNum" sz="quarter" idx="12"/>
          </p:nvPr>
        </p:nvSpPr>
        <p:spPr>
          <a:xfrm>
            <a:off x="8737600" y="6356351"/>
            <a:ext cx="2844800" cy="365125"/>
          </a:xfrm>
          <a:prstGeom prst="rect">
            <a:avLst/>
          </a:prstGeom>
        </p:spPr>
        <p:txBody>
          <a:bodyPr/>
          <a:lstStyle/>
          <a:p>
            <a:fld id="{7587DFFD-85FC-438B-9910-2F7B8EF17DE8}" type="slidenum">
              <a:rPr lang="es-MX" smtClean="0"/>
              <a:pPr/>
              <a:t>‹Nº›</a:t>
            </a:fld>
            <a:endParaRPr lang="es-MX"/>
          </a:p>
        </p:txBody>
      </p:sp>
    </p:spTree>
    <p:extLst>
      <p:ext uri="{BB962C8B-B14F-4D97-AF65-F5344CB8AC3E}">
        <p14:creationId xmlns:p14="http://schemas.microsoft.com/office/powerpoint/2010/main" val="3912031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ertical con título">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Pantalla completa horizontal">
    <p:spTree>
      <p:nvGrpSpPr>
        <p:cNvPr id="1" name=""/>
        <p:cNvGrpSpPr/>
        <p:nvPr/>
      </p:nvGrpSpPr>
      <p:grpSpPr>
        <a:xfrm>
          <a:off x="0" y="0"/>
          <a:ext cx="0" cy="0"/>
          <a:chOff x="0" y="0"/>
          <a:chExt cx="0" cy="0"/>
        </a:xfrm>
      </p:grpSpPr>
      <p:sp>
        <p:nvSpPr>
          <p:cNvPr id="14" name="Picture Placeholder 13"/>
          <p:cNvSpPr>
            <a:spLocks noGrp="1" noChangeAspect="1"/>
          </p:cNvSpPr>
          <p:nvPr>
            <p:ph type="pic" sz="quarter" idx="10" hasCustomPrompt="1"/>
          </p:nvPr>
        </p:nvSpPr>
        <p:spPr>
          <a:xfrm>
            <a:off x="0" y="0"/>
            <a:ext cx="12192000" cy="6858000"/>
          </a:xfrm>
          <a:prstGeom prst="rect">
            <a:avLst/>
          </a:prstGeom>
        </p:spPr>
        <p:txBody>
          <a:bodyPr anchor="t"/>
          <a:lstStyle>
            <a:lvl1pPr marL="0" marR="0" indent="0" algn="ctr">
              <a:buFontTx/>
              <a:buNone/>
              <a:defRPr/>
            </a:lvl1pPr>
          </a:lstStyle>
          <a:p>
            <a:pPr marL="0" marR="0" indent="0" algn="ctr">
              <a:buFontTx/>
              <a:buNone/>
            </a:pPr>
            <a:r>
              <a:rPr kumimoji="0" lang="es-ES" i="0"/>
              <a:t>Haga clic en el icono para agregar una imagen a página completa</a:t>
            </a:r>
            <a:endParaRPr kumimoji="0" lang="es-ES" i="0" baseline="0"/>
          </a:p>
        </p:txBody>
      </p:sp>
      <p:sp>
        <p:nvSpPr>
          <p:cNvPr id="6" name="Rectangle 5"/>
          <p:cNvSpPr>
            <a:spLocks noGrp="1"/>
          </p:cNvSpPr>
          <p:nvPr>
            <p:ph type="dt" sz="half" idx="11"/>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7" name="Rectangle 6"/>
          <p:cNvSpPr>
            <a:spLocks noGrp="1"/>
          </p:cNvSpPr>
          <p:nvPr>
            <p:ph type="sldNum" sz="quarter" idx="12"/>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8" name="Rectangle 7"/>
          <p:cNvSpPr>
            <a:spLocks noGrp="1"/>
          </p:cNvSpPr>
          <p:nvPr>
            <p:ph type="ftr" sz="quarter" idx="13"/>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cción del álbum">
    <p:spTree>
      <p:nvGrpSpPr>
        <p:cNvPr id="1" name=""/>
        <p:cNvGrpSpPr/>
        <p:nvPr/>
      </p:nvGrpSpPr>
      <p:grpSpPr>
        <a:xfrm>
          <a:off x="0" y="0"/>
          <a:ext cx="0" cy="0"/>
          <a:chOff x="0" y="0"/>
          <a:chExt cx="0" cy="0"/>
        </a:xfrm>
      </p:grpSpPr>
      <p:sp>
        <p:nvSpPr>
          <p:cNvPr id="15" name="Rectangle 14"/>
          <p:cNvSpPr/>
          <p:nvPr userDrawn="1"/>
        </p:nvSpPr>
        <p:spPr>
          <a:xfrm rot="16200000">
            <a:off x="8230412" y="3215640"/>
            <a:ext cx="6858000" cy="426720"/>
          </a:xfrm>
          <a:prstGeom prst="rect">
            <a:avLst/>
          </a:prstGeom>
          <a:solidFill>
            <a:schemeClr val="accent5"/>
          </a:solidFill>
          <a:ln w="34925" cap="rnd"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kumimoji="0" lang="es-ES" sz="1800"/>
          </a:p>
        </p:txBody>
      </p:sp>
      <p:sp>
        <p:nvSpPr>
          <p:cNvPr id="23" name="Rectangle 22"/>
          <p:cNvSpPr/>
          <p:nvPr userDrawn="1"/>
        </p:nvSpPr>
        <p:spPr>
          <a:xfrm rot="16200000">
            <a:off x="8647176" y="3312443"/>
            <a:ext cx="6858000" cy="231648"/>
          </a:xfrm>
          <a:prstGeom prst="rect">
            <a:avLst/>
          </a:prstGeom>
          <a:solidFill>
            <a:schemeClr val="accent3"/>
          </a:solidFill>
          <a:ln w="34925" cap="rnd" cmpd="sng" algn="ctr">
            <a:noFill/>
            <a:prstDash val="solid"/>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kumimoji="0" lang="es-ES" sz="1800"/>
          </a:p>
        </p:txBody>
      </p:sp>
      <p:sp>
        <p:nvSpPr>
          <p:cNvPr id="24" name="Rectangle 23"/>
          <p:cNvSpPr/>
          <p:nvPr userDrawn="1"/>
        </p:nvSpPr>
        <p:spPr>
          <a:xfrm>
            <a:off x="11860999" y="-733"/>
            <a:ext cx="101600" cy="6858000"/>
          </a:xfrm>
          <a:prstGeom prst="rect">
            <a:avLst/>
          </a:prstGeom>
          <a:solidFill>
            <a:schemeClr val="accent6"/>
          </a:solidFill>
          <a:ln w="3492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sz="1800"/>
          </a:p>
        </p:txBody>
      </p:sp>
      <p:sp>
        <p:nvSpPr>
          <p:cNvPr id="13" name="Picture Placeholder 12"/>
          <p:cNvSpPr>
            <a:spLocks noGrp="1"/>
          </p:cNvSpPr>
          <p:nvPr>
            <p:ph type="pic" sz="quarter" idx="11"/>
          </p:nvPr>
        </p:nvSpPr>
        <p:spPr>
          <a:xfrm>
            <a:off x="580572" y="2146300"/>
            <a:ext cx="3149600" cy="2197100"/>
          </a:xfrm>
          <a:prstGeom prst="rect">
            <a:avLst/>
          </a:prstGeom>
          <a:solidFill>
            <a:schemeClr val="bg1"/>
          </a:solidFill>
          <a:ln w="34925" cap="rnd" cmpd="sng" algn="ctr">
            <a:noFill/>
            <a:prstDash val="solid"/>
          </a:ln>
          <a:effectLst/>
        </p:spPr>
        <p:style>
          <a:lnRef idx="3">
            <a:schemeClr val="lt1"/>
          </a:lnRef>
          <a:fillRef idx="1">
            <a:schemeClr val="accent3"/>
          </a:fillRef>
          <a:effectRef idx="1">
            <a:schemeClr val="accent3"/>
          </a:effectRef>
          <a:fontRef idx="minor">
            <a:schemeClr val="lt1"/>
          </a:fontRef>
        </p:style>
        <p:txBody>
          <a:bodyPr vert="horz"/>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7" name="Rectangle 16"/>
          <p:cNvSpPr/>
          <p:nvPr/>
        </p:nvSpPr>
        <p:spPr>
          <a:xfrm rot="10800000" flipV="1">
            <a:off x="580572" y="6172200"/>
            <a:ext cx="9448800" cy="685800"/>
          </a:xfrm>
          <a:prstGeom prst="rect">
            <a:avLst/>
          </a:prstGeom>
          <a:solidFill>
            <a:schemeClr val="accent5"/>
          </a:solidFill>
          <a:ln w="3492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sz="1800"/>
          </a:p>
        </p:txBody>
      </p:sp>
      <p:sp>
        <p:nvSpPr>
          <p:cNvPr id="22" name="Rectangle 21"/>
          <p:cNvSpPr/>
          <p:nvPr userDrawn="1"/>
        </p:nvSpPr>
        <p:spPr>
          <a:xfrm>
            <a:off x="580572" y="0"/>
            <a:ext cx="9448800" cy="1981200"/>
          </a:xfrm>
          <a:prstGeom prst="rect">
            <a:avLst/>
          </a:prstGeom>
          <a:solidFill>
            <a:schemeClr val="accent5"/>
          </a:solidFill>
          <a:ln w="3492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sz="1800"/>
          </a:p>
        </p:txBody>
      </p:sp>
      <p:sp>
        <p:nvSpPr>
          <p:cNvPr id="6" name="Text Placeholder 5"/>
          <p:cNvSpPr>
            <a:spLocks noGrp="1"/>
          </p:cNvSpPr>
          <p:nvPr>
            <p:ph type="body" sz="quarter" idx="16" hasCustomPrompt="1"/>
          </p:nvPr>
        </p:nvSpPr>
        <p:spPr>
          <a:xfrm>
            <a:off x="580572" y="5791200"/>
            <a:ext cx="9448800" cy="381000"/>
          </a:xfrm>
          <a:prstGeom prst="rect">
            <a:avLst/>
          </a:prstGeom>
          <a:solidFill>
            <a:schemeClr val="accent3"/>
          </a:solidFill>
        </p:spPr>
        <p:txBody>
          <a:bodyPr vert="horz" anchor="ctr"/>
          <a:lstStyle>
            <a:lvl1pPr marL="0" indent="0" algn="l" eaLnBrk="1" latinLnBrk="0" hangingPunct="1">
              <a:buFontTx/>
              <a:buNone/>
              <a:defRPr kumimoji="0" lang="es-ES" sz="1200">
                <a:solidFill>
                  <a:srgbClr val="FFFFFF"/>
                </a:solidFill>
              </a:defRPr>
            </a:lvl1pPr>
            <a:extLst/>
          </a:lstStyle>
          <a:p>
            <a:pPr lvl="0"/>
            <a:r>
              <a:rPr kumimoji="0" lang="es-ES"/>
              <a:t>Haga clic para agregar subtítulo</a:t>
            </a:r>
          </a:p>
        </p:txBody>
      </p:sp>
      <p:sp>
        <p:nvSpPr>
          <p:cNvPr id="19" name="Text Placeholder 18"/>
          <p:cNvSpPr>
            <a:spLocks noGrp="1"/>
          </p:cNvSpPr>
          <p:nvPr>
            <p:ph type="body" sz="quarter" idx="17" hasCustomPrompt="1"/>
          </p:nvPr>
        </p:nvSpPr>
        <p:spPr>
          <a:xfrm>
            <a:off x="580572" y="4495800"/>
            <a:ext cx="9448800" cy="1295400"/>
          </a:xfrm>
          <a:prstGeom prst="rect">
            <a:avLst/>
          </a:prstGeom>
          <a:solidFill>
            <a:schemeClr val="accent6"/>
          </a:solidFill>
        </p:spPr>
        <p:txBody>
          <a:bodyPr vert="horz" anchor="ctr"/>
          <a:lstStyle>
            <a:lvl1pPr marL="0" indent="0" algn="l" eaLnBrk="1" latinLnBrk="0" hangingPunct="1">
              <a:buFontTx/>
              <a:buNone/>
              <a:defRPr kumimoji="0" lang="es-ES" sz="3200">
                <a:solidFill>
                  <a:srgbClr val="FFFFFF"/>
                </a:solidFill>
              </a:defRPr>
            </a:lvl1pPr>
            <a:extLst/>
          </a:lstStyle>
          <a:p>
            <a:pPr lvl="0"/>
            <a:r>
              <a:rPr kumimoji="0" lang="es-ES"/>
              <a:t>Haga clic para agregar el título de la sección</a:t>
            </a:r>
          </a:p>
        </p:txBody>
      </p:sp>
      <p:sp>
        <p:nvSpPr>
          <p:cNvPr id="29" name="Picture Placeholder 28"/>
          <p:cNvSpPr>
            <a:spLocks noGrp="1"/>
          </p:cNvSpPr>
          <p:nvPr>
            <p:ph type="pic" sz="quarter" idx="18"/>
          </p:nvPr>
        </p:nvSpPr>
        <p:spPr>
          <a:xfrm>
            <a:off x="3933372" y="2133600"/>
            <a:ext cx="2946400" cy="2209800"/>
          </a:xfrm>
          <a:prstGeom prst="rect">
            <a:avLst/>
          </a:prstGeom>
          <a:solidFill>
            <a:schemeClr val="bg1"/>
          </a:solidFill>
          <a:ln w="34925" cap="rnd" cmpd="sng" algn="ctr">
            <a:noFill/>
            <a:prstDash val="solid"/>
          </a:ln>
          <a:effectLst/>
        </p:spPr>
        <p:style>
          <a:lnRef idx="3">
            <a:schemeClr val="lt1"/>
          </a:lnRef>
          <a:fillRef idx="1">
            <a:schemeClr val="accent3"/>
          </a:fillRef>
          <a:effectRef idx="1">
            <a:schemeClr val="accent3"/>
          </a:effectRef>
          <a:fontRef idx="minor">
            <a:schemeClr val="lt1"/>
          </a:fontRef>
        </p:style>
        <p:txBody>
          <a:bodyPr vert="horz">
            <a:normAutofit/>
          </a:bodyPr>
          <a:lstStyle>
            <a:lvl1pPr marL="342900" indent="-342900" algn="ctr" rtl="0" eaLnBrk="1" latinLnBrk="0" hangingPunct="1">
              <a:spcBef>
                <a:spcPct val="20000"/>
              </a:spcBef>
              <a:buFontTx/>
              <a:buNone/>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2" name="Picture Placeholder 11"/>
          <p:cNvSpPr>
            <a:spLocks noGrp="1"/>
          </p:cNvSpPr>
          <p:nvPr>
            <p:ph type="pic" sz="quarter" idx="19"/>
          </p:nvPr>
        </p:nvSpPr>
        <p:spPr>
          <a:xfrm>
            <a:off x="7082972" y="2133600"/>
            <a:ext cx="2946400" cy="2209800"/>
          </a:xfrm>
          <a:prstGeom prst="rect">
            <a:avLst/>
          </a:prstGeom>
          <a:solidFill>
            <a:schemeClr val="bg1"/>
          </a:solidFill>
          <a:ln w="34925" cap="rnd" cmpd="sng" algn="ctr">
            <a:noFill/>
            <a:prstDash val="solid"/>
          </a:ln>
          <a:effectLst/>
        </p:spPr>
        <p:style>
          <a:lnRef idx="3">
            <a:schemeClr val="lt1"/>
          </a:lnRef>
          <a:fillRef idx="1">
            <a:schemeClr val="accent3"/>
          </a:fillRef>
          <a:effectRef idx="1">
            <a:schemeClr val="accent3"/>
          </a:effectRef>
          <a:fontRef idx="minor">
            <a:schemeClr val="lt1"/>
          </a:fontRef>
        </p:style>
        <p:txBody>
          <a:bodyPr vert="horz">
            <a:normAutofit/>
          </a:bodyPr>
          <a:lstStyle>
            <a:lvl1pPr marL="342900" indent="-342900" algn="ctr" rtl="0" eaLnBrk="1" latinLnBrk="0" hangingPunct="1">
              <a:spcBef>
                <a:spcPct val="20000"/>
              </a:spcBef>
              <a:buFontTx/>
              <a:buNone/>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8" name="Rectangle 17"/>
          <p:cNvSpPr>
            <a:spLocks noGrp="1"/>
          </p:cNvSpPr>
          <p:nvPr>
            <p:ph type="dt" sz="half" idx="20"/>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20" name="Rectangle 19"/>
          <p:cNvSpPr>
            <a:spLocks noGrp="1"/>
          </p:cNvSpPr>
          <p:nvPr>
            <p:ph type="sldNum" sz="quarter" idx="21"/>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21" name="Rectangle 20"/>
          <p:cNvSpPr>
            <a:spLocks noGrp="1"/>
          </p:cNvSpPr>
          <p:nvPr>
            <p:ph type="ftr" sz="quarter" idx="22"/>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en vertical con títulos">
    <p:spTree>
      <p:nvGrpSpPr>
        <p:cNvPr id="1" name=""/>
        <p:cNvGrpSpPr/>
        <p:nvPr/>
      </p:nvGrpSpPr>
      <p:grpSpPr>
        <a:xfrm>
          <a:off x="0" y="0"/>
          <a:ext cx="0" cy="0"/>
          <a:chOff x="0" y="0"/>
          <a:chExt cx="0" cy="0"/>
        </a:xfrm>
      </p:grpSpPr>
      <p:sp>
        <p:nvSpPr>
          <p:cNvPr id="28" name="Picture Placeholder 27"/>
          <p:cNvSpPr>
            <a:spLocks noGrp="1" noChangeAspect="1"/>
          </p:cNvSpPr>
          <p:nvPr>
            <p:ph type="pic" sz="quarter" idx="10"/>
          </p:nvPr>
        </p:nvSpPr>
        <p:spPr>
          <a:xfrm>
            <a:off x="5788064" y="533401"/>
            <a:ext cx="4575137" cy="4575141"/>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nchor="t"/>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31" name="Picture Placeholder 30"/>
          <p:cNvSpPr>
            <a:spLocks noGrp="1" noChangeAspect="1"/>
          </p:cNvSpPr>
          <p:nvPr>
            <p:ph type="pic" sz="quarter" idx="11"/>
          </p:nvPr>
        </p:nvSpPr>
        <p:spPr>
          <a:xfrm>
            <a:off x="914400" y="533400"/>
            <a:ext cx="4572000" cy="4572000"/>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nchor="t"/>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8" name="Text Placeholder 7"/>
          <p:cNvSpPr>
            <a:spLocks noGrp="1"/>
          </p:cNvSpPr>
          <p:nvPr>
            <p:ph type="body" sz="quarter" idx="14" hasCustomPrompt="1"/>
          </p:nvPr>
        </p:nvSpPr>
        <p:spPr>
          <a:xfrm>
            <a:off x="914400" y="5257800"/>
            <a:ext cx="4572000" cy="1219200"/>
          </a:xfrm>
          <a:prstGeom prst="rect">
            <a:avLst/>
          </a:prstGeom>
        </p:spPr>
        <p:txBody>
          <a:bodyPr anchor="t"/>
          <a:lstStyle>
            <a:lvl1pPr marL="0" marR="0" indent="0" algn="r" eaLnBrk="1" latinLnBrk="0" hangingPunct="1">
              <a:buFontTx/>
              <a:buNone/>
              <a:defRPr kumimoji="0" lang="es-ES" sz="1800" baseline="0"/>
            </a:lvl1pPr>
            <a:extLst/>
          </a:lstStyle>
          <a:p>
            <a:pPr lvl="0"/>
            <a:r>
              <a:rPr kumimoji="0" lang="es-ES"/>
              <a:t>Haga clic para agregar el título</a:t>
            </a:r>
          </a:p>
        </p:txBody>
      </p:sp>
      <p:sp>
        <p:nvSpPr>
          <p:cNvPr id="14" name="Text Placeholder 13"/>
          <p:cNvSpPr>
            <a:spLocks noGrp="1"/>
          </p:cNvSpPr>
          <p:nvPr>
            <p:ph type="body" sz="quarter" idx="15" hasCustomPrompt="1"/>
          </p:nvPr>
        </p:nvSpPr>
        <p:spPr>
          <a:xfrm>
            <a:off x="5791200" y="5257800"/>
            <a:ext cx="4572000" cy="1219200"/>
          </a:xfrm>
          <a:prstGeom prst="rect">
            <a:avLst/>
          </a:prstGeom>
        </p:spPr>
        <p:txBody>
          <a:bodyPr anchor="t"/>
          <a:lstStyle>
            <a:lvl1pPr marL="0" marR="0" indent="0" algn="r" eaLnBrk="1" latinLnBrk="0" hangingPunct="1">
              <a:buFontTx/>
              <a:buNone/>
              <a:defRPr kumimoji="0" lang="es-ES" sz="1800" baseline="0"/>
            </a:lvl1pPr>
            <a:extLst/>
          </a:lstStyle>
          <a:p>
            <a:pPr lvl="0"/>
            <a:r>
              <a:rPr kumimoji="0" lang="es-ES"/>
              <a:t>Haga clic para agregar el título</a:t>
            </a:r>
          </a:p>
        </p:txBody>
      </p:sp>
      <p:sp>
        <p:nvSpPr>
          <p:cNvPr id="6" name="Rectangle 5"/>
          <p:cNvSpPr>
            <a:spLocks noGrp="1"/>
          </p:cNvSpPr>
          <p:nvPr>
            <p:ph type="dt" sz="half" idx="16"/>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7" name="Rectangle 6"/>
          <p:cNvSpPr>
            <a:spLocks noGrp="1"/>
          </p:cNvSpPr>
          <p:nvPr>
            <p:ph type="sldNum" sz="quarter" idx="17"/>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9" name="Rectangle 8"/>
          <p:cNvSpPr>
            <a:spLocks noGrp="1"/>
          </p:cNvSpPr>
          <p:nvPr>
            <p:ph type="ftr" sz="quarter" idx="18"/>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 en horizontal con títulos">
    <p:spTree>
      <p:nvGrpSpPr>
        <p:cNvPr id="1" name=""/>
        <p:cNvGrpSpPr/>
        <p:nvPr/>
      </p:nvGrpSpPr>
      <p:grpSpPr>
        <a:xfrm>
          <a:off x="0" y="0"/>
          <a:ext cx="0" cy="0"/>
          <a:chOff x="0" y="0"/>
          <a:chExt cx="0" cy="0"/>
        </a:xfrm>
      </p:grpSpPr>
      <p:sp>
        <p:nvSpPr>
          <p:cNvPr id="31" name="Picture Placeholder 30"/>
          <p:cNvSpPr>
            <a:spLocks noGrp="1" noChangeAspect="1"/>
          </p:cNvSpPr>
          <p:nvPr>
            <p:ph type="pic" sz="quarter" idx="13"/>
          </p:nvPr>
        </p:nvSpPr>
        <p:spPr>
          <a:xfrm>
            <a:off x="5791200" y="1085850"/>
            <a:ext cx="5384800" cy="302895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8" name="Picture Placeholder 7"/>
          <p:cNvSpPr>
            <a:spLocks noGrp="1" noChangeAspect="1"/>
          </p:cNvSpPr>
          <p:nvPr>
            <p:ph type="pic" sz="quarter" idx="14"/>
          </p:nvPr>
        </p:nvSpPr>
        <p:spPr>
          <a:xfrm>
            <a:off x="203200" y="1085850"/>
            <a:ext cx="5384800" cy="302895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4" name="Text Placeholder 23"/>
          <p:cNvSpPr>
            <a:spLocks noGrp="1"/>
          </p:cNvSpPr>
          <p:nvPr>
            <p:ph type="body" sz="quarter" idx="16" hasCustomPrompt="1"/>
          </p:nvPr>
        </p:nvSpPr>
        <p:spPr>
          <a:xfrm>
            <a:off x="203200" y="4267200"/>
            <a:ext cx="5384800" cy="1066800"/>
          </a:xfrm>
          <a:prstGeom prst="rect">
            <a:avLst/>
          </a:prstGeom>
        </p:spPr>
        <p:txBody>
          <a:bodyPr anchor="t"/>
          <a:lstStyle>
            <a:lvl1pPr marL="0" marR="0" indent="0" algn="r" eaLnBrk="1" latinLnBrk="0" hangingPunct="1">
              <a:buFontTx/>
              <a:buNone/>
              <a:defRPr kumimoji="0" lang="es-ES" sz="1800" baseline="0"/>
            </a:lvl1pPr>
            <a:extLst/>
          </a:lstStyle>
          <a:p>
            <a:pPr lvl="0"/>
            <a:r>
              <a:rPr kumimoji="0" lang="es-ES"/>
              <a:t>Haga clic para agregar el título</a:t>
            </a:r>
          </a:p>
        </p:txBody>
      </p:sp>
      <p:sp>
        <p:nvSpPr>
          <p:cNvPr id="2" name="Text Placeholder 1"/>
          <p:cNvSpPr>
            <a:spLocks noGrp="1"/>
          </p:cNvSpPr>
          <p:nvPr>
            <p:ph type="body" sz="quarter" idx="17" hasCustomPrompt="1"/>
          </p:nvPr>
        </p:nvSpPr>
        <p:spPr>
          <a:xfrm>
            <a:off x="5791200" y="4267200"/>
            <a:ext cx="5384800" cy="1066800"/>
          </a:xfrm>
          <a:prstGeom prst="rect">
            <a:avLst/>
          </a:prstGeom>
        </p:spPr>
        <p:txBody>
          <a:bodyPr anchor="t"/>
          <a:lstStyle>
            <a:lvl1pPr marL="0" marR="0" indent="0" algn="r" eaLnBrk="1" latinLnBrk="0" hangingPunct="1">
              <a:buFontTx/>
              <a:buNone/>
              <a:defRPr kumimoji="0" lang="es-ES" sz="1800" baseline="0"/>
            </a:lvl1pPr>
            <a:extLst/>
          </a:lstStyle>
          <a:p>
            <a:pPr lvl="0"/>
            <a:r>
              <a:rPr kumimoji="0" lang="es-ES"/>
              <a:t>Haga clic para agregar el título</a:t>
            </a:r>
          </a:p>
        </p:txBody>
      </p:sp>
      <p:sp>
        <p:nvSpPr>
          <p:cNvPr id="6" name="Rectangle 5"/>
          <p:cNvSpPr>
            <a:spLocks noGrp="1"/>
          </p:cNvSpPr>
          <p:nvPr>
            <p:ph type="dt" sz="half" idx="18"/>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7" name="Rectangle 6"/>
          <p:cNvSpPr>
            <a:spLocks noGrp="1"/>
          </p:cNvSpPr>
          <p:nvPr>
            <p:ph type="sldNum" sz="quarter" idx="19"/>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9" name="Rectangle 8"/>
          <p:cNvSpPr>
            <a:spLocks noGrp="1"/>
          </p:cNvSpPr>
          <p:nvPr>
            <p:ph type="ftr" sz="quarter" idx="20"/>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mixto con título">
    <p:spTree>
      <p:nvGrpSpPr>
        <p:cNvPr id="1" name=""/>
        <p:cNvGrpSpPr/>
        <p:nvPr/>
      </p:nvGrpSpPr>
      <p:grpSpPr>
        <a:xfrm>
          <a:off x="0" y="0"/>
          <a:ext cx="0" cy="0"/>
          <a:chOff x="0" y="0"/>
          <a:chExt cx="0" cy="0"/>
        </a:xfrm>
      </p:grpSpPr>
      <p:sp>
        <p:nvSpPr>
          <p:cNvPr id="24" name="Picture Placeholder 23"/>
          <p:cNvSpPr>
            <a:spLocks noGrp="1" noChangeAspect="1"/>
          </p:cNvSpPr>
          <p:nvPr>
            <p:ph type="pic" sz="quarter" idx="11"/>
          </p:nvPr>
        </p:nvSpPr>
        <p:spPr>
          <a:xfrm>
            <a:off x="6299201" y="225552"/>
            <a:ext cx="4925568" cy="2770632"/>
          </a:xfrm>
          <a:prstGeom prst="rect">
            <a:avLst/>
          </a:prstGeo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1" name="Picture Placeholder 20"/>
          <p:cNvSpPr>
            <a:spLocks noGrp="1" noChangeAspect="1"/>
          </p:cNvSpPr>
          <p:nvPr>
            <p:ph type="pic" sz="quarter" idx="12"/>
          </p:nvPr>
        </p:nvSpPr>
        <p:spPr>
          <a:xfrm>
            <a:off x="203201" y="222505"/>
            <a:ext cx="5824743" cy="5824743"/>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9" name="Text Placeholder 8"/>
          <p:cNvSpPr>
            <a:spLocks noGrp="1"/>
          </p:cNvSpPr>
          <p:nvPr>
            <p:ph type="body" sz="quarter" idx="13" hasCustomPrompt="1"/>
          </p:nvPr>
        </p:nvSpPr>
        <p:spPr>
          <a:xfrm>
            <a:off x="6299201" y="3124201"/>
            <a:ext cx="4925569" cy="2983987"/>
          </a:xfrm>
          <a:prstGeom prst="rect">
            <a:avLst/>
          </a:prstGeom>
        </p:spPr>
        <p:txBody>
          <a:bodyPr anchor="t" anchorCtr="0"/>
          <a:lstStyle>
            <a:lvl1pPr marL="0" marR="0" indent="0" algn="l" eaLnBrk="1" latinLnBrk="0" hangingPunct="1">
              <a:buFontTx/>
              <a:buNone/>
              <a:defRPr kumimoji="0" lang="es-ES" sz="2000" i="0"/>
            </a:lvl1pPr>
            <a:extLst/>
          </a:lstStyle>
          <a:p>
            <a:pPr lvl="0"/>
            <a:r>
              <a:rPr kumimoji="0" lang="es-ES"/>
              <a:t>Haga clic para agregar el título</a:t>
            </a:r>
          </a:p>
        </p:txBody>
      </p:sp>
      <p:sp>
        <p:nvSpPr>
          <p:cNvPr id="5" name="Rectangle 4"/>
          <p:cNvSpPr>
            <a:spLocks noGrp="1"/>
          </p:cNvSpPr>
          <p:nvPr>
            <p:ph type="dt" sz="half" idx="14"/>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6" name="Rectangle 5"/>
          <p:cNvSpPr>
            <a:spLocks noGrp="1"/>
          </p:cNvSpPr>
          <p:nvPr>
            <p:ph type="sldNum" sz="quarter" idx="15"/>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7" name="Rectangle 6"/>
          <p:cNvSpPr>
            <a:spLocks noGrp="1"/>
          </p:cNvSpPr>
          <p:nvPr>
            <p:ph type="ftr" sz="quarter" idx="16"/>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en vertical con títulos">
    <p:spTree>
      <p:nvGrpSpPr>
        <p:cNvPr id="1" name=""/>
        <p:cNvGrpSpPr/>
        <p:nvPr/>
      </p:nvGrpSpPr>
      <p:grpSpPr>
        <a:xfrm>
          <a:off x="0" y="0"/>
          <a:ext cx="0" cy="0"/>
          <a:chOff x="0" y="0"/>
          <a:chExt cx="0" cy="0"/>
        </a:xfrm>
      </p:grpSpPr>
      <p:sp>
        <p:nvSpPr>
          <p:cNvPr id="20" name="Picture Placeholder 19"/>
          <p:cNvSpPr>
            <a:spLocks noGrp="1" noChangeAspect="1"/>
          </p:cNvSpPr>
          <p:nvPr>
            <p:ph type="pic" sz="quarter" idx="10"/>
          </p:nvPr>
        </p:nvSpPr>
        <p:spPr>
          <a:xfrm>
            <a:off x="304800" y="533400"/>
            <a:ext cx="3454400" cy="345440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9" name="Picture Placeholder 28"/>
          <p:cNvSpPr>
            <a:spLocks noGrp="1" noChangeAspect="1"/>
          </p:cNvSpPr>
          <p:nvPr>
            <p:ph type="pic" sz="quarter" idx="11"/>
          </p:nvPr>
        </p:nvSpPr>
        <p:spPr>
          <a:xfrm>
            <a:off x="4064000" y="533400"/>
            <a:ext cx="3454400" cy="345440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10" name="Picture Placeholder 9"/>
          <p:cNvSpPr>
            <a:spLocks noGrp="1" noChangeAspect="1"/>
          </p:cNvSpPr>
          <p:nvPr>
            <p:ph type="pic" sz="quarter" idx="12"/>
          </p:nvPr>
        </p:nvSpPr>
        <p:spPr>
          <a:xfrm>
            <a:off x="7823200" y="533400"/>
            <a:ext cx="3454400" cy="3454400"/>
          </a:xfrm>
          <a:prstGeom prst="rect">
            <a:avLst/>
          </a:prstGeom>
          <a:solidFill>
            <a:schemeClr val="bg1"/>
          </a:solidFill>
          <a:ln w="34925" cap="rnd" cmpd="sng" algn="ctr">
            <a:noFill/>
            <a:prstDash val="solid"/>
          </a:ln>
        </p:spPr>
        <p:style>
          <a:lnRef idx="3">
            <a:schemeClr val="lt1"/>
          </a:lnRef>
          <a:fillRef idx="1">
            <a:schemeClr val="accent5"/>
          </a:fillRef>
          <a:effectRef idx="1">
            <a:schemeClr val="accent5"/>
          </a:effectRef>
          <a:fontRef idx="minor">
            <a:schemeClr val="lt1"/>
          </a:fontRef>
        </p:style>
        <p:txBody>
          <a:bodyPr/>
          <a:lstStyle>
            <a:lvl1pPr marL="342900" indent="-342900" algn="ctr" rtl="0" eaLnBrk="1" latinLnBrk="0" hangingPunct="1">
              <a:spcBef>
                <a:spcPct val="20000"/>
              </a:spcBef>
              <a:defRPr kumimoji="0" lang="es-ES" sz="2000">
                <a:solidFill>
                  <a:schemeClr val="tx2"/>
                </a:solidFill>
                <a:latin typeface="+mn-lt"/>
                <a:ea typeface="+mn-ea"/>
                <a:cs typeface="+mn-cs"/>
              </a:defRPr>
            </a:lvl1pPr>
            <a:extLst/>
          </a:lstStyle>
          <a:p>
            <a:pPr marL="342900" indent="-342900" algn="ctr" eaLnBrk="1" latinLnBrk="0" hangingPunct="1"/>
            <a:r>
              <a:rPr lang="es-ES"/>
              <a:t>Haga clic en el icono para agregar una imagen</a:t>
            </a:r>
            <a:endParaRPr/>
          </a:p>
        </p:txBody>
      </p:sp>
      <p:sp>
        <p:nvSpPr>
          <p:cNvPr id="2" name="Text Placeholder 1"/>
          <p:cNvSpPr>
            <a:spLocks noGrp="1"/>
          </p:cNvSpPr>
          <p:nvPr>
            <p:ph type="body" sz="quarter" idx="13" hasCustomPrompt="1"/>
          </p:nvPr>
        </p:nvSpPr>
        <p:spPr>
          <a:xfrm>
            <a:off x="304800" y="4343400"/>
            <a:ext cx="3454400" cy="1676400"/>
          </a:xfrm>
          <a:prstGeom prst="rect">
            <a:avLst/>
          </a:prstGeom>
        </p:spPr>
        <p:txBody>
          <a:bodyPr anchor="t" anchorCtr="0">
            <a:noAutofit/>
          </a:bodyPr>
          <a:lstStyle>
            <a:lvl1pPr marL="0" marR="0" indent="0" algn="l" eaLnBrk="1" latinLnBrk="0" hangingPunct="1">
              <a:buFontTx/>
              <a:buNone/>
              <a:defRPr kumimoji="0" lang="es-ES" sz="2000" baseline="0"/>
            </a:lvl1pPr>
            <a:extLst/>
          </a:lstStyle>
          <a:p>
            <a:pPr lvl="0"/>
            <a:r>
              <a:rPr kumimoji="0" lang="es-ES"/>
              <a:t>Haga clic para agregar el título</a:t>
            </a:r>
          </a:p>
        </p:txBody>
      </p:sp>
      <p:sp>
        <p:nvSpPr>
          <p:cNvPr id="15" name="Text Placeholder 14"/>
          <p:cNvSpPr>
            <a:spLocks noGrp="1"/>
          </p:cNvSpPr>
          <p:nvPr>
            <p:ph type="body" sz="quarter" idx="14" hasCustomPrompt="1"/>
          </p:nvPr>
        </p:nvSpPr>
        <p:spPr>
          <a:xfrm>
            <a:off x="4064000" y="4343400"/>
            <a:ext cx="3454400" cy="1676400"/>
          </a:xfrm>
          <a:prstGeom prst="rect">
            <a:avLst/>
          </a:prstGeom>
        </p:spPr>
        <p:txBody>
          <a:bodyPr anchor="t" anchorCtr="0">
            <a:noAutofit/>
          </a:bodyPr>
          <a:lstStyle>
            <a:lvl1pPr marL="0" marR="0" indent="0" algn="l" eaLnBrk="1" latinLnBrk="0" hangingPunct="1">
              <a:buFontTx/>
              <a:buNone/>
              <a:defRPr kumimoji="0" lang="es-ES" sz="2000" baseline="0"/>
            </a:lvl1pPr>
            <a:extLst/>
          </a:lstStyle>
          <a:p>
            <a:pPr lvl="0"/>
            <a:r>
              <a:rPr kumimoji="0" lang="es-ES"/>
              <a:t>Haga clic para agregar el título</a:t>
            </a:r>
          </a:p>
        </p:txBody>
      </p:sp>
      <p:sp>
        <p:nvSpPr>
          <p:cNvPr id="13" name="Text Placeholder 12"/>
          <p:cNvSpPr>
            <a:spLocks noGrp="1"/>
          </p:cNvSpPr>
          <p:nvPr>
            <p:ph type="body" sz="quarter" idx="15" hasCustomPrompt="1"/>
          </p:nvPr>
        </p:nvSpPr>
        <p:spPr>
          <a:xfrm>
            <a:off x="7823200" y="4343400"/>
            <a:ext cx="3454400" cy="1676400"/>
          </a:xfrm>
          <a:prstGeom prst="rect">
            <a:avLst/>
          </a:prstGeom>
        </p:spPr>
        <p:txBody>
          <a:bodyPr anchor="t" anchorCtr="0">
            <a:noAutofit/>
          </a:bodyPr>
          <a:lstStyle>
            <a:lvl1pPr marL="0" marR="0" indent="0" algn="l" eaLnBrk="1" latinLnBrk="0" hangingPunct="1">
              <a:buFontTx/>
              <a:buNone/>
              <a:defRPr kumimoji="0" lang="es-ES" sz="2000" baseline="0"/>
            </a:lvl1pPr>
            <a:extLst/>
          </a:lstStyle>
          <a:p>
            <a:pPr lvl="0"/>
            <a:r>
              <a:rPr kumimoji="0" lang="es-ES"/>
              <a:t>Haga clic para agregar el título</a:t>
            </a:r>
          </a:p>
        </p:txBody>
      </p:sp>
      <p:sp>
        <p:nvSpPr>
          <p:cNvPr id="30" name="Rectangle 29"/>
          <p:cNvSpPr/>
          <p:nvPr/>
        </p:nvSpPr>
        <p:spPr>
          <a:xfrm>
            <a:off x="11852364" y="0"/>
            <a:ext cx="101600" cy="6858000"/>
          </a:xfrm>
          <a:prstGeom prst="rect">
            <a:avLst/>
          </a:prstGeom>
          <a:solidFill>
            <a:schemeClr val="accent1"/>
          </a:solidFill>
          <a:ln w="3492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s-ES" sz="1800"/>
          </a:p>
        </p:txBody>
      </p:sp>
      <p:sp>
        <p:nvSpPr>
          <p:cNvPr id="9" name="Rectangle 8"/>
          <p:cNvSpPr>
            <a:spLocks noGrp="1"/>
          </p:cNvSpPr>
          <p:nvPr>
            <p:ph type="dt" sz="half" idx="16"/>
          </p:nvPr>
        </p:nvSpPr>
        <p:spPr>
          <a:xfrm rot="16200000">
            <a:off x="10617200" y="951972"/>
            <a:ext cx="2133600" cy="486833"/>
          </a:xfrm>
          <a:prstGeom prst="rect">
            <a:avLst/>
          </a:prstGeom>
        </p:spPr>
        <p:txBody>
          <a:bodyPr/>
          <a:lstStyle/>
          <a:p>
            <a:pPr algn="r"/>
            <a:fld id="{9668B50E-0B48-4566-8609-C51CF752A7DF}" type="datetimeFigureOut">
              <a:rPr kumimoji="0" lang="es-ES">
                <a:solidFill>
                  <a:schemeClr val="bg1"/>
                </a:solidFill>
              </a:rPr>
              <a:pPr algn="r"/>
              <a:t>17/04/2024</a:t>
            </a:fld>
            <a:endParaRPr kumimoji="0" lang="es-ES"/>
          </a:p>
        </p:txBody>
      </p:sp>
      <p:sp>
        <p:nvSpPr>
          <p:cNvPr id="11" name="Rectangle 10"/>
          <p:cNvSpPr>
            <a:spLocks noGrp="1"/>
          </p:cNvSpPr>
          <p:nvPr>
            <p:ph type="sldNum" sz="quarter" idx="17"/>
          </p:nvPr>
        </p:nvSpPr>
        <p:spPr>
          <a:xfrm rot="5400000">
            <a:off x="11199814" y="5901797"/>
            <a:ext cx="968375" cy="486833"/>
          </a:xfrm>
          <a:prstGeom prst="rect">
            <a:avLst/>
          </a:prstGeom>
        </p:spPr>
        <p:txBody>
          <a:bodyPr/>
          <a:lstStyle/>
          <a:p>
            <a:fld id="{8A4431D5-1B33-458B-8AFD-CECCB0FA18CB}" type="slidenum">
              <a:rPr kumimoji="0" lang="es-ES">
                <a:solidFill>
                  <a:srgbClr val="FFFFFF"/>
                </a:solidFill>
              </a:rPr>
              <a:pPr/>
              <a:t>‹Nº›</a:t>
            </a:fld>
            <a:endParaRPr kumimoji="0" lang="es-ES"/>
          </a:p>
        </p:txBody>
      </p:sp>
      <p:sp>
        <p:nvSpPr>
          <p:cNvPr id="12" name="Rectangle 11"/>
          <p:cNvSpPr>
            <a:spLocks noGrp="1"/>
          </p:cNvSpPr>
          <p:nvPr>
            <p:ph type="ftr" sz="quarter" idx="18"/>
          </p:nvPr>
        </p:nvSpPr>
        <p:spPr>
          <a:xfrm rot="16200000">
            <a:off x="10083800" y="3771373"/>
            <a:ext cx="3200400" cy="486833"/>
          </a:xfrm>
          <a:prstGeom prst="rect">
            <a:avLst/>
          </a:prstGeom>
        </p:spPr>
        <p:txBody>
          <a:bodyPr/>
          <a:lstStyle/>
          <a:p>
            <a:endParaRPr kumimoji="0" lang="es-E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6" name="Grupo 5">
            <a:extLst>
              <a:ext uri="{FF2B5EF4-FFF2-40B4-BE49-F238E27FC236}">
                <a16:creationId xmlns:a16="http://schemas.microsoft.com/office/drawing/2014/main" id="{7F6D5617-AF53-9B51-6CF9-F7C7126E2CA8}"/>
              </a:ext>
            </a:extLst>
          </p:cNvPr>
          <p:cNvGrpSpPr/>
          <p:nvPr userDrawn="1"/>
        </p:nvGrpSpPr>
        <p:grpSpPr>
          <a:xfrm>
            <a:off x="-21513" y="-29070"/>
            <a:ext cx="12213513" cy="6894956"/>
            <a:chOff x="-16497" y="-27384"/>
            <a:chExt cx="12213513" cy="6967552"/>
          </a:xfrm>
        </p:grpSpPr>
        <p:pic>
          <p:nvPicPr>
            <p:cNvPr id="14" name="Picture 8" descr="Imágenes de Textura Mosaico - Descarga gratuita en Freepik">
              <a:extLst>
                <a:ext uri="{FF2B5EF4-FFF2-40B4-BE49-F238E27FC236}">
                  <a16:creationId xmlns:a16="http://schemas.microsoft.com/office/drawing/2014/main" id="{7A9CFAF6-A57C-99B1-CB54-D0AF04D83343}"/>
                </a:ext>
              </a:extLst>
            </p:cNvPr>
            <p:cNvPicPr>
              <a:picLocks noChangeAspect="1" noChangeArrowheads="1"/>
            </p:cNvPicPr>
            <p:nvPr userDrawn="1"/>
          </p:nvPicPr>
          <p:blipFill>
            <a:blip r:embed="rId2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582" y="-10160"/>
              <a:ext cx="6107581" cy="343916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descr="Imágenes de Textura Mosaico - Descarga gratuita en Freepik">
              <a:extLst>
                <a:ext uri="{FF2B5EF4-FFF2-40B4-BE49-F238E27FC236}">
                  <a16:creationId xmlns:a16="http://schemas.microsoft.com/office/drawing/2014/main" id="{8A864222-025E-F96A-7A4A-A0FB7066CC8D}"/>
                </a:ext>
              </a:extLst>
            </p:cNvPr>
            <p:cNvPicPr>
              <a:picLocks noChangeAspect="1" noChangeArrowheads="1"/>
            </p:cNvPicPr>
            <p:nvPr userDrawn="1"/>
          </p:nvPicPr>
          <p:blipFill>
            <a:blip r:embed="rId2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497" y="3409129"/>
              <a:ext cx="6107581" cy="352839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Imágenes de Textura Mosaico - Descarga gratuita en Freepik">
              <a:extLst>
                <a:ext uri="{FF2B5EF4-FFF2-40B4-BE49-F238E27FC236}">
                  <a16:creationId xmlns:a16="http://schemas.microsoft.com/office/drawing/2014/main" id="{AA61EE83-6D55-6AFB-E9BA-A9EEA92A4B0D}"/>
                </a:ext>
              </a:extLst>
            </p:cNvPr>
            <p:cNvPicPr>
              <a:picLocks noChangeAspect="1" noChangeArrowheads="1"/>
            </p:cNvPicPr>
            <p:nvPr userDrawn="1"/>
          </p:nvPicPr>
          <p:blipFill>
            <a:blip r:embed="rId2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89435" y="-27384"/>
              <a:ext cx="6107581" cy="343916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8" descr="Imágenes de Textura Mosaico - Descarga gratuita en Freepik">
              <a:extLst>
                <a:ext uri="{FF2B5EF4-FFF2-40B4-BE49-F238E27FC236}">
                  <a16:creationId xmlns:a16="http://schemas.microsoft.com/office/drawing/2014/main" id="{5AFC3E32-3254-7DFE-5C6C-A27432AA3C04}"/>
                </a:ext>
              </a:extLst>
            </p:cNvPr>
            <p:cNvPicPr>
              <a:picLocks noChangeAspect="1" noChangeArrowheads="1"/>
            </p:cNvPicPr>
            <p:nvPr userDrawn="1"/>
          </p:nvPicPr>
          <p:blipFill>
            <a:blip r:embed="rId2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84520" y="3411776"/>
              <a:ext cx="6107581" cy="3528392"/>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Marcador de fecha 3">
            <a:extLst>
              <a:ext uri="{FF2B5EF4-FFF2-40B4-BE49-F238E27FC236}">
                <a16:creationId xmlns:a16="http://schemas.microsoft.com/office/drawing/2014/main" id="{04D9F5E5-1F83-4E42-B99D-D6F22434C6C3}"/>
              </a:ext>
            </a:extLst>
          </p:cNvPr>
          <p:cNvSpPr>
            <a:spLocks noGrp="1"/>
          </p:cNvSpPr>
          <p:nvPr>
            <p:ph type="dt" sz="half" idx="2"/>
          </p:nvPr>
        </p:nvSpPr>
        <p:spPr>
          <a:xfrm>
            <a:off x="838200" y="646450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05B6F-9F41-4744-A5AF-60E14BCE0C95}" type="datetimeFigureOut">
              <a:rPr lang="es-MX" smtClean="0"/>
              <a:t>17/04/2024</a:t>
            </a:fld>
            <a:endParaRPr lang="es-MX"/>
          </a:p>
        </p:txBody>
      </p:sp>
      <p:sp>
        <p:nvSpPr>
          <p:cNvPr id="4" name="Marcador de pie de página 4">
            <a:extLst>
              <a:ext uri="{FF2B5EF4-FFF2-40B4-BE49-F238E27FC236}">
                <a16:creationId xmlns:a16="http://schemas.microsoft.com/office/drawing/2014/main" id="{3B848083-0941-4DD2-8D06-A0BFB0283271}"/>
              </a:ext>
            </a:extLst>
          </p:cNvPr>
          <p:cNvSpPr>
            <a:spLocks noGrp="1"/>
          </p:cNvSpPr>
          <p:nvPr>
            <p:ph type="ftr" sz="quarter" idx="3"/>
          </p:nvPr>
        </p:nvSpPr>
        <p:spPr>
          <a:xfrm>
            <a:off x="4038600" y="646450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5" name="Marcador de número de diapositiva 5">
            <a:extLst>
              <a:ext uri="{FF2B5EF4-FFF2-40B4-BE49-F238E27FC236}">
                <a16:creationId xmlns:a16="http://schemas.microsoft.com/office/drawing/2014/main" id="{84AB0F81-3AE7-499B-A3D7-C17C456DE641}"/>
              </a:ext>
            </a:extLst>
          </p:cNvPr>
          <p:cNvSpPr>
            <a:spLocks noGrp="1"/>
          </p:cNvSpPr>
          <p:nvPr>
            <p:ph type="sldNum" sz="quarter" idx="4"/>
          </p:nvPr>
        </p:nvSpPr>
        <p:spPr>
          <a:xfrm>
            <a:off x="8610600" y="646450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27257E-D8C0-42FE-8070-5C5BAE2EA63F}" type="slidenum">
              <a:rPr lang="es-MX" smtClean="0"/>
              <a:t>‹Nº›</a:t>
            </a:fld>
            <a:endParaRPr lang="es-MX"/>
          </a:p>
        </p:txBody>
      </p:sp>
      <p:sp>
        <p:nvSpPr>
          <p:cNvPr id="7" name="Rectangle 14">
            <a:extLst>
              <a:ext uri="{FF2B5EF4-FFF2-40B4-BE49-F238E27FC236}">
                <a16:creationId xmlns:a16="http://schemas.microsoft.com/office/drawing/2014/main" id="{7B97BABB-00F7-4B30-A139-E8D6738A00C8}"/>
              </a:ext>
            </a:extLst>
          </p:cNvPr>
          <p:cNvSpPr>
            <a:spLocks noChangeArrowheads="1"/>
          </p:cNvSpPr>
          <p:nvPr userDrawn="1"/>
        </p:nvSpPr>
        <p:spPr bwMode="auto">
          <a:xfrm>
            <a:off x="11761701" y="6669360"/>
            <a:ext cx="432048" cy="188640"/>
          </a:xfrm>
          <a:prstGeom prst="rect">
            <a:avLst/>
          </a:prstGeom>
          <a:solidFill>
            <a:schemeClr val="tx1"/>
          </a:solidFill>
          <a:ln w="9525">
            <a:noFill/>
            <a:miter lim="800000"/>
            <a:headEnd/>
            <a:tailEnd/>
          </a:ln>
          <a:effectLst>
            <a:outerShdw blurRad="50800" dist="38100" dir="8100000" algn="tr" rotWithShape="0">
              <a:prstClr val="black">
                <a:alpha val="40000"/>
              </a:prstClr>
            </a:outerShdw>
          </a:effectLst>
        </p:spPr>
        <p:txBody>
          <a:bodyPr anchor="ctr" anchorCtr="1"/>
          <a:lstStyle/>
          <a:p>
            <a:pPr algn="ctr"/>
            <a:fld id="{D30354E4-42F5-4DA5-A436-3213B0FDA667}" type="slidenum">
              <a:rPr lang="es-MX" sz="1100" b="1" smtClean="0">
                <a:ln w="1905"/>
                <a:solidFill>
                  <a:schemeClr val="bg1"/>
                </a:solidFill>
                <a:effectLst>
                  <a:innerShdw blurRad="69850" dist="43180" dir="5400000">
                    <a:srgbClr val="000000">
                      <a:alpha val="65000"/>
                    </a:srgbClr>
                  </a:innerShdw>
                </a:effectLst>
                <a:ea typeface="SimSun" pitchFamily="2" charset="-122"/>
              </a:rPr>
              <a:pPr algn="ctr"/>
              <a:t>‹Nº›</a:t>
            </a:fld>
            <a:endParaRPr sz="1100" b="1" dirty="0">
              <a:ln w="1905"/>
              <a:solidFill>
                <a:schemeClr val="bg1"/>
              </a:solidFill>
              <a:effectLst>
                <a:innerShdw blurRad="69850" dist="43180" dir="5400000">
                  <a:srgbClr val="000000">
                    <a:alpha val="65000"/>
                  </a:srgbClr>
                </a:innerShdw>
              </a:effectLst>
              <a:ea typeface="SimSun" pitchFamily="2" charset="-122"/>
            </a:endParaRPr>
          </a:p>
        </p:txBody>
      </p:sp>
      <p:sp>
        <p:nvSpPr>
          <p:cNvPr id="8" name="9 Retraso">
            <a:extLst>
              <a:ext uri="{FF2B5EF4-FFF2-40B4-BE49-F238E27FC236}">
                <a16:creationId xmlns:a16="http://schemas.microsoft.com/office/drawing/2014/main" id="{B42BD4A2-75DC-443E-890B-32CBFA7DB424}"/>
              </a:ext>
            </a:extLst>
          </p:cNvPr>
          <p:cNvSpPr/>
          <p:nvPr userDrawn="1"/>
        </p:nvSpPr>
        <p:spPr>
          <a:xfrm flipH="1">
            <a:off x="11687312" y="6669360"/>
            <a:ext cx="178899" cy="188640"/>
          </a:xfrm>
          <a:prstGeom prst="flowChartDelay">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Rectangle 2">
            <a:extLst>
              <a:ext uri="{FF2B5EF4-FFF2-40B4-BE49-F238E27FC236}">
                <a16:creationId xmlns:a16="http://schemas.microsoft.com/office/drawing/2014/main" id="{B77481D3-3704-4BB9-927C-6FA84023F846}"/>
              </a:ext>
            </a:extLst>
          </p:cNvPr>
          <p:cNvSpPr txBox="1">
            <a:spLocks noChangeArrowheads="1"/>
          </p:cNvSpPr>
          <p:nvPr userDrawn="1"/>
        </p:nvSpPr>
        <p:spPr>
          <a:xfrm>
            <a:off x="368534" y="569100"/>
            <a:ext cx="5727466" cy="504000"/>
          </a:xfrm>
          <a:prstGeom prst="rect">
            <a:avLst/>
          </a:prstGeom>
          <a:solidFill>
            <a:schemeClr val="tx1">
              <a:lumMod val="75000"/>
              <a:lumOff val="25000"/>
            </a:schemeClr>
          </a:solidFill>
          <a:effectLst>
            <a:outerShdw blurRad="50800" dist="38100" dir="8100000" algn="tr" rotWithShape="0">
              <a:prstClr val="black">
                <a:alpha val="40000"/>
              </a:prstClr>
            </a:outerShdw>
          </a:effectLst>
        </p:spPr>
        <p:txBody>
          <a:bodyPr lIns="252000"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endParaRPr lang="es-MX" altLang="es-MX" sz="3600" dirty="0">
              <a:solidFill>
                <a:schemeClr val="bg1"/>
              </a:solidFill>
              <a:latin typeface="Franklin Gothic Heavy" panose="020B0903020102020204" pitchFamily="34" charset="0"/>
            </a:endParaRPr>
          </a:p>
        </p:txBody>
      </p:sp>
      <p:pic>
        <p:nvPicPr>
          <p:cNvPr id="13" name="Imagen 12">
            <a:extLst>
              <a:ext uri="{FF2B5EF4-FFF2-40B4-BE49-F238E27FC236}">
                <a16:creationId xmlns:a16="http://schemas.microsoft.com/office/drawing/2014/main" id="{F1F20E99-EB29-4A89-8718-9F858B265CCA}"/>
              </a:ext>
            </a:extLst>
          </p:cNvPr>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10128448" y="0"/>
            <a:ext cx="1711225" cy="1251756"/>
          </a:xfrm>
          <a:prstGeom prst="rect">
            <a:avLst/>
          </a:prstGeom>
        </p:spPr>
      </p:pic>
      <p:sp>
        <p:nvSpPr>
          <p:cNvPr id="19" name="28 CuadroTexto">
            <a:extLst>
              <a:ext uri="{FF2B5EF4-FFF2-40B4-BE49-F238E27FC236}">
                <a16:creationId xmlns:a16="http://schemas.microsoft.com/office/drawing/2014/main" id="{DB8587B7-8C8F-C484-BDD1-378F4124558A}"/>
              </a:ext>
            </a:extLst>
          </p:cNvPr>
          <p:cNvSpPr txBox="1"/>
          <p:nvPr userDrawn="1"/>
        </p:nvSpPr>
        <p:spPr>
          <a:xfrm>
            <a:off x="10128640" y="1114696"/>
            <a:ext cx="1728000" cy="252000"/>
          </a:xfrm>
          <a:prstGeom prst="rect">
            <a:avLst/>
          </a:prstGeom>
          <a:noFill/>
        </p:spPr>
        <p:txBody>
          <a:bodyPr wrap="square" rtlCol="0" anchor="ctr">
            <a:noAutofit/>
          </a:bodyPr>
          <a:lstStyle/>
          <a:p>
            <a:pPr algn="ctr"/>
            <a:r>
              <a:rPr lang="es-MX" altLang="es-MX" sz="1300" b="1" dirty="0">
                <a:latin typeface="JasmineUPC" pitchFamily="18" charset="-34"/>
                <a:cs typeface="JasmineUPC" pitchFamily="18" charset="-34"/>
              </a:rPr>
              <a:t>(Octubre 2023)</a:t>
            </a:r>
          </a:p>
        </p:txBody>
      </p:sp>
      <p:sp>
        <p:nvSpPr>
          <p:cNvPr id="18" name="28 CuadroTexto">
            <a:extLst>
              <a:ext uri="{FF2B5EF4-FFF2-40B4-BE49-F238E27FC236}">
                <a16:creationId xmlns:a16="http://schemas.microsoft.com/office/drawing/2014/main" id="{7610182A-9E89-46C4-B030-EFBC063263B8}"/>
              </a:ext>
            </a:extLst>
          </p:cNvPr>
          <p:cNvSpPr txBox="1"/>
          <p:nvPr userDrawn="1"/>
        </p:nvSpPr>
        <p:spPr>
          <a:xfrm>
            <a:off x="415801" y="139636"/>
            <a:ext cx="7192368" cy="308452"/>
          </a:xfrm>
          <a:prstGeom prst="rect">
            <a:avLst/>
          </a:prstGeom>
          <a:noFill/>
        </p:spPr>
        <p:txBody>
          <a:bodyPr wrap="square" rtlCol="0" anchor="ctr">
            <a:noAutofit/>
          </a:bodyPr>
          <a:lstStyle/>
          <a:p>
            <a:pPr algn="l"/>
            <a:r>
              <a:rPr lang="es-MX" altLang="es-MX" sz="1400" b="1" dirty="0">
                <a:latin typeface="Arial" panose="020B0604020202020204" pitchFamily="34" charset="0"/>
                <a:cs typeface="Arial" panose="020B0604020202020204" pitchFamily="34" charset="0"/>
              </a:rPr>
              <a:t>Estudio de opinión en viviendas en CDMX, aplicado del 08 al 10 de marzo 2024</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p:fade/>
  </p:transition>
  <p:txStyles>
    <p:titleStyle>
      <a:lvl1pPr algn="ctr" rtl="0" eaLnBrk="1" latinLnBrk="0" hangingPunct="1">
        <a:spcBef>
          <a:spcPct val="0"/>
        </a:spcBef>
        <a:buNone/>
        <a:defRPr kumimoji="0" lang="es-ES" sz="4400" kern="1200">
          <a:solidFill>
            <a:schemeClr val="tx2"/>
          </a:solidFill>
          <a:latin typeface="+mj-lt"/>
          <a:ea typeface="+mj-ea"/>
          <a:cs typeface="+mj-cs"/>
        </a:defRPr>
      </a:lvl1pPr>
      <a:extLst/>
    </p:titleStyle>
    <p:bodyStyle>
      <a:lvl1pPr marL="342900" indent="-342900" algn="l" rtl="0" eaLnBrk="1" latinLnBrk="0" hangingPunct="1">
        <a:spcBef>
          <a:spcPct val="20000"/>
        </a:spcBef>
        <a:buFont typeface="Arial"/>
        <a:buChar char="•"/>
        <a:defRPr kumimoji="0" lang="es-ES" sz="3200" kern="1200">
          <a:solidFill>
            <a:schemeClr val="tx2"/>
          </a:solidFill>
          <a:latin typeface="+mn-lt"/>
          <a:ea typeface="+mn-ea"/>
          <a:cs typeface="+mn-cs"/>
        </a:defRPr>
      </a:lvl1pPr>
      <a:lvl2pPr marL="742950" indent="-285750" algn="l" rtl="0" eaLnBrk="1" latinLnBrk="0" hangingPunct="1">
        <a:spcBef>
          <a:spcPct val="20000"/>
        </a:spcBef>
        <a:buFont typeface="Arial"/>
        <a:buChar char="–"/>
        <a:defRPr kumimoji="0" lang="es-ES" sz="2800" kern="1200">
          <a:solidFill>
            <a:schemeClr val="tx2"/>
          </a:solidFill>
          <a:latin typeface="+mn-lt"/>
          <a:ea typeface="+mn-ea"/>
          <a:cs typeface="+mn-cs"/>
        </a:defRPr>
      </a:lvl2pPr>
      <a:lvl3pPr marL="1143000" indent="-228600" algn="l" rtl="0" eaLnBrk="1" latinLnBrk="0" hangingPunct="1">
        <a:spcBef>
          <a:spcPct val="20000"/>
        </a:spcBef>
        <a:buFont typeface="Arial"/>
        <a:buChar char="•"/>
        <a:defRPr kumimoji="0" lang="es-ES" sz="2400" kern="1200">
          <a:solidFill>
            <a:schemeClr val="tx2"/>
          </a:solidFill>
          <a:latin typeface="+mn-lt"/>
          <a:ea typeface="+mn-ea"/>
          <a:cs typeface="+mn-cs"/>
        </a:defRPr>
      </a:lvl3pPr>
      <a:lvl4pPr marL="1600200" indent="-228600" algn="l" rtl="0" eaLnBrk="1" latinLnBrk="0" hangingPunct="1">
        <a:spcBef>
          <a:spcPct val="20000"/>
        </a:spcBef>
        <a:buFont typeface="Arial"/>
        <a:buChar char="–"/>
        <a:defRPr kumimoji="0" lang="es-ES" sz="2000" kern="1200">
          <a:solidFill>
            <a:schemeClr val="tx2"/>
          </a:solidFill>
          <a:latin typeface="+mn-lt"/>
          <a:ea typeface="+mn-ea"/>
          <a:cs typeface="+mn-cs"/>
        </a:defRPr>
      </a:lvl4pPr>
      <a:lvl5pPr marL="2057400" indent="-228600" algn="l" rtl="0" eaLnBrk="1" latinLnBrk="0" hangingPunct="1">
        <a:spcBef>
          <a:spcPct val="20000"/>
        </a:spcBef>
        <a:buFont typeface="Arial"/>
        <a:buChar char="»"/>
        <a:defRPr kumimoji="0" lang="es-ES"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kumimoji="0" lang="es-ES"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lang="es-ES"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lang="es-ES"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lang="es-ES" sz="2000" kern="1200">
          <a:solidFill>
            <a:schemeClr val="tx1"/>
          </a:solidFill>
          <a:latin typeface="+mn-lt"/>
          <a:ea typeface="+mn-ea"/>
          <a:cs typeface="+mn-cs"/>
        </a:defRPr>
      </a:lvl9pPr>
      <a:extLst/>
    </p:bodyStyle>
    <p:otherStyle>
      <a:lvl1pPr marL="0" algn="l" rtl="0" eaLnBrk="1" latinLnBrk="0" hangingPunct="1">
        <a:defRPr kumimoji="0" lang="es-ES" kern="1200">
          <a:solidFill>
            <a:schemeClr val="tx1"/>
          </a:solidFill>
          <a:latin typeface="+mn-lt"/>
          <a:ea typeface="+mn-ea"/>
          <a:cs typeface="+mn-cs"/>
        </a:defRPr>
      </a:lvl1pPr>
      <a:lvl2pPr marL="457200" algn="l" rtl="0" eaLnBrk="1" latinLnBrk="0" hangingPunct="1">
        <a:defRPr kumimoji="0" lang="es-ES" kern="1200">
          <a:solidFill>
            <a:schemeClr val="tx1"/>
          </a:solidFill>
          <a:latin typeface="+mn-lt"/>
          <a:ea typeface="+mn-ea"/>
          <a:cs typeface="+mn-cs"/>
        </a:defRPr>
      </a:lvl2pPr>
      <a:lvl3pPr marL="914400" algn="l" rtl="0" eaLnBrk="1" latinLnBrk="0" hangingPunct="1">
        <a:defRPr kumimoji="0" lang="es-ES" kern="1200">
          <a:solidFill>
            <a:schemeClr val="tx1"/>
          </a:solidFill>
          <a:latin typeface="+mn-lt"/>
          <a:ea typeface="+mn-ea"/>
          <a:cs typeface="+mn-cs"/>
        </a:defRPr>
      </a:lvl3pPr>
      <a:lvl4pPr marL="1371600" algn="l" rtl="0" eaLnBrk="1" latinLnBrk="0" hangingPunct="1">
        <a:defRPr kumimoji="0" lang="es-ES" kern="1200">
          <a:solidFill>
            <a:schemeClr val="tx1"/>
          </a:solidFill>
          <a:latin typeface="+mn-lt"/>
          <a:ea typeface="+mn-ea"/>
          <a:cs typeface="+mn-cs"/>
        </a:defRPr>
      </a:lvl4pPr>
      <a:lvl5pPr marL="1828800" algn="l" rtl="0" eaLnBrk="1" latinLnBrk="0" hangingPunct="1">
        <a:defRPr kumimoji="0" lang="es-ES" kern="1200">
          <a:solidFill>
            <a:schemeClr val="tx1"/>
          </a:solidFill>
          <a:latin typeface="+mn-lt"/>
          <a:ea typeface="+mn-ea"/>
          <a:cs typeface="+mn-cs"/>
        </a:defRPr>
      </a:lvl5pPr>
      <a:lvl6pPr marL="2286000" algn="l" rtl="0" eaLnBrk="1" latinLnBrk="0" hangingPunct="1">
        <a:defRPr kumimoji="0" lang="es-ES" kern="1200">
          <a:solidFill>
            <a:schemeClr val="tx1"/>
          </a:solidFill>
          <a:latin typeface="+mn-lt"/>
          <a:ea typeface="+mn-ea"/>
          <a:cs typeface="+mn-cs"/>
        </a:defRPr>
      </a:lvl6pPr>
      <a:lvl7pPr marL="2743200" algn="l" rtl="0" eaLnBrk="1" latinLnBrk="0" hangingPunct="1">
        <a:defRPr kumimoji="0" lang="es-ES" kern="1200">
          <a:solidFill>
            <a:schemeClr val="tx1"/>
          </a:solidFill>
          <a:latin typeface="+mn-lt"/>
          <a:ea typeface="+mn-ea"/>
          <a:cs typeface="+mn-cs"/>
        </a:defRPr>
      </a:lvl7pPr>
      <a:lvl8pPr marL="3200400" algn="l" rtl="0" eaLnBrk="1" latinLnBrk="0" hangingPunct="1">
        <a:defRPr kumimoji="0" lang="es-ES" kern="1200">
          <a:solidFill>
            <a:schemeClr val="tx1"/>
          </a:solidFill>
          <a:latin typeface="+mn-lt"/>
          <a:ea typeface="+mn-ea"/>
          <a:cs typeface="+mn-cs"/>
        </a:defRPr>
      </a:lvl8pPr>
      <a:lvl9pPr marL="3657600" algn="l" rtl="0" eaLnBrk="1" latinLnBrk="0" hangingPunct="1">
        <a:defRPr kumimoji="0" lang="es-ES"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hyperlink" Target="https://www.eleconomista.com.mx/" TargetMode="External"/><Relationship Id="rId4" Type="http://schemas.openxmlformats.org/officeDocument/2006/relationships/hyperlink" Target="mailto:consulta@consulta.com.m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chart" Target="../charts/chart1.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18.jpeg"/><Relationship Id="rId3" Type="http://schemas.openxmlformats.org/officeDocument/2006/relationships/image" Target="../media/image10.jpeg"/><Relationship Id="rId7" Type="http://schemas.openxmlformats.org/officeDocument/2006/relationships/image" Target="../media/image14.png"/><Relationship Id="rId12"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16.png"/><Relationship Id="rId5" Type="http://schemas.microsoft.com/office/2007/relationships/hdphoto" Target="../media/hdphoto1.wdp"/><Relationship Id="rId10" Type="http://schemas.openxmlformats.org/officeDocument/2006/relationships/chart" Target="../charts/chart3.xml"/><Relationship Id="rId4" Type="http://schemas.openxmlformats.org/officeDocument/2006/relationships/image" Target="../media/image12.png"/><Relationship Id="rId9" Type="http://schemas.openxmlformats.org/officeDocument/2006/relationships/chart" Target="../charts/chart2.xml"/></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4.png"/><Relationship Id="rId3" Type="http://schemas.openxmlformats.org/officeDocument/2006/relationships/image" Target="../media/image10.jpeg"/><Relationship Id="rId7" Type="http://schemas.openxmlformats.org/officeDocument/2006/relationships/image" Target="../media/image21.png"/><Relationship Id="rId12"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0.png"/><Relationship Id="rId11" Type="http://schemas.openxmlformats.org/officeDocument/2006/relationships/image" Target="../media/image22.png"/><Relationship Id="rId5" Type="http://schemas.openxmlformats.org/officeDocument/2006/relationships/chart" Target="../charts/chart4.xml"/><Relationship Id="rId10" Type="http://schemas.openxmlformats.org/officeDocument/2006/relationships/chart" Target="../charts/chart6.xml"/><Relationship Id="rId4" Type="http://schemas.openxmlformats.org/officeDocument/2006/relationships/image" Target="../media/image19.jpeg"/><Relationship Id="rId9" Type="http://schemas.openxmlformats.org/officeDocument/2006/relationships/chart" Target="../charts/chart5.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jpeg"/><Relationship Id="rId7" Type="http://schemas.openxmlformats.org/officeDocument/2006/relationships/image" Target="../media/image13.png"/><Relationship Id="rId12"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chart" Target="../charts/chart7.xml"/><Relationship Id="rId11" Type="http://schemas.openxmlformats.org/officeDocument/2006/relationships/image" Target="../media/image27.png"/><Relationship Id="rId5" Type="http://schemas.microsoft.com/office/2007/relationships/hdphoto" Target="../media/hdphoto2.wdp"/><Relationship Id="rId10"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0.jpeg"/><Relationship Id="rId7" Type="http://schemas.openxmlformats.org/officeDocument/2006/relationships/image" Target="../media/image13.png"/><Relationship Id="rId12"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chart" Target="../charts/chart8.xml"/><Relationship Id="rId11" Type="http://schemas.openxmlformats.org/officeDocument/2006/relationships/image" Target="../media/image27.png"/><Relationship Id="rId5" Type="http://schemas.microsoft.com/office/2007/relationships/hdphoto" Target="../media/hdphoto2.wdp"/><Relationship Id="rId10"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15.png"/></Relationships>
</file>

<file path=ppt/slides/_rels/slide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10.jpeg"/><Relationship Id="rId7" Type="http://schemas.openxmlformats.org/officeDocument/2006/relationships/image" Target="../media/image31.png"/><Relationship Id="rId12" Type="http://schemas.openxmlformats.org/officeDocument/2006/relationships/image" Target="../media/image35.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0.gif"/><Relationship Id="rId11" Type="http://schemas.openxmlformats.org/officeDocument/2006/relationships/image" Target="../media/image34.png"/><Relationship Id="rId5" Type="http://schemas.openxmlformats.org/officeDocument/2006/relationships/image" Target="../media/image29.png"/><Relationship Id="rId10" Type="http://schemas.openxmlformats.org/officeDocument/2006/relationships/image" Target="../media/image15.png"/><Relationship Id="rId4" Type="http://schemas.openxmlformats.org/officeDocument/2006/relationships/chart" Target="../charts/chart9.xml"/><Relationship Id="rId9"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Imagen 44" descr="Patrón de fondo&#10;&#10;Descripción generada automáticamente con confianza media">
            <a:extLst>
              <a:ext uri="{FF2B5EF4-FFF2-40B4-BE49-F238E27FC236}">
                <a16:creationId xmlns:a16="http://schemas.microsoft.com/office/drawing/2014/main" id="{85726201-8796-C7D5-B106-091BA015FB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053" y="0"/>
            <a:ext cx="12191999" cy="6858000"/>
          </a:xfrm>
          <a:prstGeom prst="rect">
            <a:avLst/>
          </a:prstGeom>
        </p:spPr>
      </p:pic>
      <p:grpSp>
        <p:nvGrpSpPr>
          <p:cNvPr id="5" name="17 Grupo"/>
          <p:cNvGrpSpPr/>
          <p:nvPr/>
        </p:nvGrpSpPr>
        <p:grpSpPr>
          <a:xfrm>
            <a:off x="119336" y="6259925"/>
            <a:ext cx="11161240" cy="625459"/>
            <a:chOff x="5436096" y="5638505"/>
            <a:chExt cx="3707904" cy="792088"/>
          </a:xfrm>
        </p:grpSpPr>
        <p:sp>
          <p:nvSpPr>
            <p:cNvPr id="6" name="5 Rectángulo redondeado"/>
            <p:cNvSpPr/>
            <p:nvPr/>
          </p:nvSpPr>
          <p:spPr>
            <a:xfrm>
              <a:off x="5436096" y="5638505"/>
              <a:ext cx="3707904" cy="792088"/>
            </a:xfrm>
            <a:prstGeom prst="roundRect">
              <a:avLst>
                <a:gd name="adj" fmla="val 7126"/>
              </a:avLst>
            </a:prstGeom>
            <a:solidFill>
              <a:schemeClr val="bg1">
                <a:lumMod val="85000"/>
              </a:schemeClr>
            </a:solidFill>
            <a:ln>
              <a:no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prstClr val="white"/>
                </a:solidFill>
              </a:endParaRPr>
            </a:p>
          </p:txBody>
        </p:sp>
        <p:sp>
          <p:nvSpPr>
            <p:cNvPr id="7" name="12 Rectángulo"/>
            <p:cNvSpPr/>
            <p:nvPr/>
          </p:nvSpPr>
          <p:spPr>
            <a:xfrm>
              <a:off x="5474854" y="5654547"/>
              <a:ext cx="3635896" cy="707886"/>
            </a:xfrm>
            <a:prstGeom prst="rect">
              <a:avLst/>
            </a:prstGeom>
          </p:spPr>
          <p:txBody>
            <a:bodyPr wrap="square">
              <a:spAutoFit/>
            </a:bodyPr>
            <a:lstStyle/>
            <a:p>
              <a:pPr algn="just"/>
              <a:r>
                <a:rPr sz="1000" b="1" dirty="0">
                  <a:solidFill>
                    <a:srgbClr val="C00000"/>
                  </a:solidFill>
                  <a:latin typeface="Arial" panose="020B0604020202020204" pitchFamily="34" charset="0"/>
                  <a:cs typeface="Arial" panose="020B0604020202020204" pitchFamily="34" charset="0"/>
                </a:rPr>
                <a:t>ADVERTENCIA: </a:t>
              </a:r>
              <a:r>
                <a:rPr sz="1000" dirty="0">
                  <a:solidFill>
                    <a:prstClr val="black"/>
                  </a:solidFill>
                  <a:latin typeface="Arial" panose="020B0604020202020204" pitchFamily="34" charset="0"/>
                  <a:cs typeface="Arial" panose="020B0604020202020204" pitchFamily="34" charset="0"/>
                </a:rPr>
                <a:t>Como toda encuesta de opinión, los datos aquí presentados reflejan el  de ánimo y las percepciones de la población al momento de la aplicación de las entrevistas, no pretenden ser pronósticos, predicciones o vaticinios, todas las preguntas sin excepción son sólo un indicador de la situación presente en el momento de llevar a cabo el levantamiento de las entrevistas, nada garantiza que los resultados del presente informe sea los que prevalezcan a través del tiempo.</a:t>
              </a:r>
            </a:p>
          </p:txBody>
        </p:sp>
      </p:grpSp>
      <p:pic>
        <p:nvPicPr>
          <p:cNvPr id="8" name="Picture 4"/>
          <p:cNvPicPr>
            <a:picLocks noChangeAspect="1" noChangeArrowheads="1"/>
          </p:cNvPicPr>
          <p:nvPr/>
        </p:nvPicPr>
        <p:blipFill>
          <a:blip r:embed="rId3" cstate="print"/>
          <a:srcRect/>
          <a:stretch>
            <a:fillRect/>
          </a:stretch>
        </p:blipFill>
        <p:spPr bwMode="auto">
          <a:xfrm>
            <a:off x="11336577" y="6038728"/>
            <a:ext cx="825320" cy="667238"/>
          </a:xfrm>
          <a:prstGeom prst="rect">
            <a:avLst/>
          </a:prstGeom>
          <a:noFill/>
          <a:ln>
            <a:noFill/>
          </a:ln>
        </p:spPr>
      </p:pic>
      <p:sp>
        <p:nvSpPr>
          <p:cNvPr id="9" name="CuadroTexto 7"/>
          <p:cNvSpPr txBox="1"/>
          <p:nvPr/>
        </p:nvSpPr>
        <p:spPr>
          <a:xfrm>
            <a:off x="11280576" y="5584993"/>
            <a:ext cx="936475" cy="400110"/>
          </a:xfrm>
          <a:prstGeom prst="rect">
            <a:avLst/>
          </a:prstGeom>
          <a:noFill/>
        </p:spPr>
        <p:txBody>
          <a:bodyPr wrap="none" rtlCol="0">
            <a:spAutoFit/>
          </a:bodyPr>
          <a:lstStyle/>
          <a:p>
            <a:pPr algn="ctr"/>
            <a:r>
              <a:rPr lang="es-MX" sz="1000" dirty="0">
                <a:solidFill>
                  <a:schemeClr val="bg1"/>
                </a:solidFill>
                <a:latin typeface="Arial" panose="020B0604020202020204" pitchFamily="34" charset="0"/>
                <a:cs typeface="Arial" panose="020B0604020202020204" pitchFamily="34" charset="0"/>
              </a:rPr>
              <a:t>Descarga  </a:t>
            </a:r>
          </a:p>
          <a:p>
            <a:pPr algn="ctr"/>
            <a:r>
              <a:rPr lang="es-MX" sz="1000" dirty="0">
                <a:solidFill>
                  <a:schemeClr val="bg1"/>
                </a:solidFill>
                <a:latin typeface="Arial" panose="020B0604020202020204" pitchFamily="34" charset="0"/>
                <a:cs typeface="Arial" panose="020B0604020202020204" pitchFamily="34" charset="0"/>
              </a:rPr>
              <a:t>más estudios</a:t>
            </a:r>
          </a:p>
        </p:txBody>
      </p:sp>
      <p:sp>
        <p:nvSpPr>
          <p:cNvPr id="13" name="12 CuadroTexto"/>
          <p:cNvSpPr txBox="1"/>
          <p:nvPr/>
        </p:nvSpPr>
        <p:spPr>
          <a:xfrm>
            <a:off x="258775" y="77976"/>
            <a:ext cx="4349268" cy="707886"/>
          </a:xfrm>
          <a:prstGeom prst="rect">
            <a:avLst/>
          </a:prstGeom>
          <a:solidFill>
            <a:schemeClr val="bg1"/>
          </a:solidFill>
        </p:spPr>
        <p:txBody>
          <a:bodyPr wrap="none" rtlCol="0">
            <a:spAutoFit/>
          </a:bodyPr>
          <a:lstStyle/>
          <a:p>
            <a:r>
              <a:rPr lang="es-MX" sz="4000" dirty="0">
                <a:solidFill>
                  <a:prstClr val="black"/>
                </a:solidFill>
                <a:latin typeface="Myriad Pro" pitchFamily="34" charset="0"/>
              </a:rPr>
              <a:t>La </a:t>
            </a:r>
            <a:r>
              <a:rPr lang="es-MX" sz="4000" b="1" dirty="0">
                <a:solidFill>
                  <a:srgbClr val="C00000"/>
                </a:solidFill>
                <a:latin typeface="Myriad Pro" pitchFamily="34" charset="0"/>
              </a:rPr>
              <a:t>Referencia</a:t>
            </a:r>
            <a:r>
              <a:rPr lang="es-MX" sz="4000" dirty="0">
                <a:solidFill>
                  <a:prstClr val="black"/>
                </a:solidFill>
                <a:latin typeface="Myriad Pro" pitchFamily="34" charset="0"/>
              </a:rPr>
              <a:t> </a:t>
            </a:r>
            <a:r>
              <a:rPr lang="es-MX" sz="4000" dirty="0">
                <a:solidFill>
                  <a:prstClr val="white">
                    <a:lumMod val="50000"/>
                  </a:prstClr>
                </a:solidFill>
                <a:latin typeface="Myriad Pro" pitchFamily="34" charset="0"/>
              </a:rPr>
              <a:t>Mx</a:t>
            </a:r>
            <a:endParaRPr lang="es-MX" sz="4000" b="1" dirty="0">
              <a:solidFill>
                <a:prstClr val="white">
                  <a:lumMod val="50000"/>
                </a:prstClr>
              </a:solidFill>
              <a:latin typeface="Myriad Pro" pitchFamily="34" charset="0"/>
            </a:endParaRPr>
          </a:p>
        </p:txBody>
      </p:sp>
      <p:cxnSp>
        <p:nvCxnSpPr>
          <p:cNvPr id="14" name="Conector angular 80"/>
          <p:cNvCxnSpPr/>
          <p:nvPr/>
        </p:nvCxnSpPr>
        <p:spPr>
          <a:xfrm rot="10800000">
            <a:off x="335361" y="902851"/>
            <a:ext cx="7847647" cy="244891"/>
          </a:xfrm>
          <a:prstGeom prst="bentConnector3">
            <a:avLst>
              <a:gd name="adj1" fmla="val 46155"/>
            </a:avLst>
          </a:prstGeom>
          <a:ln w="28575">
            <a:solidFill>
              <a:srgbClr val="C00000"/>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24 CuadroTexto"/>
          <p:cNvSpPr txBox="1"/>
          <p:nvPr/>
        </p:nvSpPr>
        <p:spPr>
          <a:xfrm>
            <a:off x="1415480" y="1733614"/>
            <a:ext cx="8208912" cy="2708434"/>
          </a:xfrm>
          <a:prstGeom prst="rect">
            <a:avLst/>
          </a:prstGeom>
          <a:noFill/>
        </p:spPr>
        <p:txBody>
          <a:bodyPr wrap="square" rtlCol="0">
            <a:spAutoFit/>
          </a:bodyPr>
          <a:lstStyle/>
          <a:p>
            <a:pPr algn="ctr"/>
            <a:r>
              <a:rPr lang="es-MX" sz="7000" b="1" cap="small" dirty="0">
                <a:solidFill>
                  <a:prstClr val="black"/>
                </a:solidFill>
                <a:latin typeface="Myriad Pro" pitchFamily="34" charset="0"/>
              </a:rPr>
              <a:t>Ciudad de México</a:t>
            </a:r>
          </a:p>
          <a:p>
            <a:pPr algn="ctr"/>
            <a:r>
              <a:rPr lang="es-MX" sz="5000" b="1" cap="small" dirty="0">
                <a:solidFill>
                  <a:srgbClr val="C00000"/>
                </a:solidFill>
                <a:latin typeface="Myriad Pro" pitchFamily="34" charset="0"/>
              </a:rPr>
              <a:t>Tendencias Electorales rumbo al 02 de Junio</a:t>
            </a:r>
            <a:endParaRPr lang="es-MX" sz="5000" b="1" cap="small" dirty="0">
              <a:solidFill>
                <a:srgbClr val="C00000"/>
              </a:solidFill>
              <a:latin typeface="Trebuchet MS" pitchFamily="34" charset="0"/>
            </a:endParaRPr>
          </a:p>
        </p:txBody>
      </p:sp>
      <p:cxnSp>
        <p:nvCxnSpPr>
          <p:cNvPr id="26" name="Conector angular 80"/>
          <p:cNvCxnSpPr>
            <a:cxnSpLocks/>
          </p:cNvCxnSpPr>
          <p:nvPr/>
        </p:nvCxnSpPr>
        <p:spPr>
          <a:xfrm rot="10800000" flipV="1">
            <a:off x="2495600" y="1816625"/>
            <a:ext cx="7272808" cy="2813361"/>
          </a:xfrm>
          <a:prstGeom prst="bentConnector3">
            <a:avLst>
              <a:gd name="adj1" fmla="val 3528"/>
            </a:avLst>
          </a:prstGeom>
          <a:ln w="38100">
            <a:solidFill>
              <a:srgbClr val="C00000"/>
            </a:solidFill>
            <a:prstDash val="dash"/>
            <a:headEnd type="triangle"/>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9" name="23 Rectángulo">
            <a:extLst>
              <a:ext uri="{FF2B5EF4-FFF2-40B4-BE49-F238E27FC236}">
                <a16:creationId xmlns:a16="http://schemas.microsoft.com/office/drawing/2014/main" id="{675C5085-281D-4B6A-A611-9A93993BD4CF}"/>
              </a:ext>
            </a:extLst>
          </p:cNvPr>
          <p:cNvSpPr/>
          <p:nvPr/>
        </p:nvSpPr>
        <p:spPr>
          <a:xfrm>
            <a:off x="9289207" y="5493893"/>
            <a:ext cx="1991369" cy="830997"/>
          </a:xfrm>
          <a:prstGeom prst="rect">
            <a:avLst/>
          </a:prstGeom>
        </p:spPr>
        <p:txBody>
          <a:bodyPr wrap="square">
            <a:spAutoFit/>
          </a:bodyPr>
          <a:lstStyle/>
          <a:p>
            <a:pPr defTabSz="457200"/>
            <a:r>
              <a:rPr lang="es-MX" sz="2400" b="1" dirty="0">
                <a:solidFill>
                  <a:schemeClr val="bg1"/>
                </a:solidFill>
                <a:effectLst>
                  <a:outerShdw blurRad="38100" dist="38100" dir="2700000" algn="tl">
                    <a:srgbClr val="000000">
                      <a:alpha val="43137"/>
                    </a:srgbClr>
                  </a:outerShdw>
                </a:effectLst>
                <a:latin typeface="Agency FB" panose="020B0503020202020204" pitchFamily="34" charset="0"/>
              </a:rPr>
              <a:t>Del </a:t>
            </a:r>
            <a:r>
              <a:rPr lang="es-MX" sz="2400" b="1" dirty="0" smtClean="0">
                <a:solidFill>
                  <a:schemeClr val="bg1"/>
                </a:solidFill>
                <a:effectLst>
                  <a:outerShdw blurRad="38100" dist="38100" dir="2700000" algn="tl">
                    <a:srgbClr val="000000">
                      <a:alpha val="43137"/>
                    </a:srgbClr>
                  </a:outerShdw>
                </a:effectLst>
                <a:latin typeface="Agency FB" panose="020B0503020202020204" pitchFamily="34" charset="0"/>
              </a:rPr>
              <a:t>13 </a:t>
            </a:r>
            <a:r>
              <a:rPr lang="es-MX" sz="2400" b="1" dirty="0">
                <a:solidFill>
                  <a:schemeClr val="bg1"/>
                </a:solidFill>
                <a:effectLst>
                  <a:outerShdw blurRad="38100" dist="38100" dir="2700000" algn="tl">
                    <a:srgbClr val="000000">
                      <a:alpha val="43137"/>
                    </a:srgbClr>
                  </a:outerShdw>
                </a:effectLst>
                <a:latin typeface="Agency FB" panose="020B0503020202020204" pitchFamily="34" charset="0"/>
              </a:rPr>
              <a:t>al </a:t>
            </a:r>
            <a:r>
              <a:rPr lang="es-MX" sz="2400" b="1" dirty="0" smtClean="0">
                <a:solidFill>
                  <a:schemeClr val="bg1"/>
                </a:solidFill>
                <a:effectLst>
                  <a:outerShdw blurRad="38100" dist="38100" dir="2700000" algn="tl">
                    <a:srgbClr val="000000">
                      <a:alpha val="43137"/>
                    </a:srgbClr>
                  </a:outerShdw>
                </a:effectLst>
                <a:latin typeface="Agency FB" panose="020B0503020202020204" pitchFamily="34" charset="0"/>
              </a:rPr>
              <a:t>15 </a:t>
            </a:r>
            <a:r>
              <a:rPr lang="es-MX" sz="2400" b="1" dirty="0">
                <a:solidFill>
                  <a:schemeClr val="bg1"/>
                </a:solidFill>
                <a:effectLst>
                  <a:outerShdw blurRad="38100" dist="38100" dir="2700000" algn="tl">
                    <a:srgbClr val="000000">
                      <a:alpha val="43137"/>
                    </a:srgbClr>
                  </a:outerShdw>
                </a:effectLst>
                <a:latin typeface="Agency FB" panose="020B0503020202020204" pitchFamily="34" charset="0"/>
              </a:rPr>
              <a:t>de </a:t>
            </a:r>
            <a:r>
              <a:rPr lang="es-MX" sz="2400" b="1" dirty="0" smtClean="0">
                <a:solidFill>
                  <a:schemeClr val="bg1"/>
                </a:solidFill>
                <a:effectLst>
                  <a:outerShdw blurRad="38100" dist="38100" dir="2700000" algn="tl">
                    <a:srgbClr val="000000">
                      <a:alpha val="43137"/>
                    </a:srgbClr>
                  </a:outerShdw>
                </a:effectLst>
                <a:latin typeface="Agency FB" panose="020B0503020202020204" pitchFamily="34" charset="0"/>
              </a:rPr>
              <a:t>abril </a:t>
            </a:r>
            <a:r>
              <a:rPr lang="es-MX" sz="2400" b="1" dirty="0">
                <a:solidFill>
                  <a:schemeClr val="bg1"/>
                </a:solidFill>
                <a:effectLst>
                  <a:outerShdw blurRad="38100" dist="38100" dir="2700000" algn="tl">
                    <a:srgbClr val="000000">
                      <a:alpha val="43137"/>
                    </a:srgbClr>
                  </a:outerShdw>
                </a:effectLst>
                <a:latin typeface="Agency FB" panose="020B0503020202020204" pitchFamily="34" charset="0"/>
              </a:rPr>
              <a:t>de 2024</a:t>
            </a:r>
          </a:p>
        </p:txBody>
      </p:sp>
      <p:grpSp>
        <p:nvGrpSpPr>
          <p:cNvPr id="2" name="Grupo 1">
            <a:extLst>
              <a:ext uri="{FF2B5EF4-FFF2-40B4-BE49-F238E27FC236}">
                <a16:creationId xmlns:a16="http://schemas.microsoft.com/office/drawing/2014/main" id="{DC621F0D-149D-FB55-CD43-805AF35E5437}"/>
              </a:ext>
            </a:extLst>
          </p:cNvPr>
          <p:cNvGrpSpPr/>
          <p:nvPr/>
        </p:nvGrpSpPr>
        <p:grpSpPr>
          <a:xfrm>
            <a:off x="9301635" y="1402866"/>
            <a:ext cx="3024987" cy="496574"/>
            <a:chOff x="3953052" y="273924"/>
            <a:chExt cx="3024987" cy="496574"/>
          </a:xfrm>
        </p:grpSpPr>
        <p:sp>
          <p:nvSpPr>
            <p:cNvPr id="3" name="Rectángulo 2">
              <a:extLst>
                <a:ext uri="{FF2B5EF4-FFF2-40B4-BE49-F238E27FC236}">
                  <a16:creationId xmlns:a16="http://schemas.microsoft.com/office/drawing/2014/main" id="{5329B7E8-CA4A-B4C1-208C-10E8D75BCF4A}"/>
                </a:ext>
              </a:extLst>
            </p:cNvPr>
            <p:cNvSpPr/>
            <p:nvPr/>
          </p:nvSpPr>
          <p:spPr>
            <a:xfrm>
              <a:off x="4136568" y="380166"/>
              <a:ext cx="2841471" cy="354991"/>
            </a:xfrm>
            <a:prstGeom prst="rect">
              <a:avLst/>
            </a:prstGeom>
            <a:noFill/>
            <a:ln>
              <a:noFill/>
            </a:ln>
          </p:spPr>
          <p:txBody>
            <a:bodyPr wrap="square" lIns="46757" tIns="23379" rIns="46757" bIns="23379">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sz="2000" b="1" i="0" u="none" strike="noStrike" kern="0" cap="none" spc="26" normalizeH="0" baseline="0" noProof="0" dirty="0">
                  <a:ln w="0"/>
                  <a:solidFill>
                    <a:srgbClr val="C00000"/>
                  </a:solidFill>
                  <a:effectLst>
                    <a:innerShdw blurRad="63500" dist="50800" dir="13500000">
                      <a:srgbClr val="000000">
                        <a:alpha val="50000"/>
                      </a:srgbClr>
                    </a:innerShdw>
                  </a:effectLst>
                  <a:uLnTx/>
                  <a:uFillTx/>
                </a:rPr>
                <a:t>#LaReferencia</a:t>
              </a:r>
            </a:p>
          </p:txBody>
        </p:sp>
        <p:sp>
          <p:nvSpPr>
            <p:cNvPr id="10" name="Arco 9">
              <a:extLst>
                <a:ext uri="{FF2B5EF4-FFF2-40B4-BE49-F238E27FC236}">
                  <a16:creationId xmlns:a16="http://schemas.microsoft.com/office/drawing/2014/main" id="{60B54285-809C-B012-40DD-7525B832FFE7}"/>
                </a:ext>
              </a:extLst>
            </p:cNvPr>
            <p:cNvSpPr/>
            <p:nvPr/>
          </p:nvSpPr>
          <p:spPr>
            <a:xfrm flipV="1">
              <a:off x="3953052" y="273924"/>
              <a:ext cx="2723099" cy="496574"/>
            </a:xfrm>
            <a:prstGeom prst="arc">
              <a:avLst>
                <a:gd name="adj1" fmla="val 11699116"/>
                <a:gd name="adj2" fmla="val 579051"/>
              </a:avLst>
            </a:prstGeom>
            <a:ln w="38100">
              <a:solidFill>
                <a:srgbClr val="C00000"/>
              </a:solidFill>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grpSp>
      <p:pic>
        <p:nvPicPr>
          <p:cNvPr id="28" name="Picture 2" descr="Vivienda ordenador iconos edificio casa negocio, edificio, edificio, texto  png | PNGEgg">
            <a:extLst>
              <a:ext uri="{FF2B5EF4-FFF2-40B4-BE49-F238E27FC236}">
                <a16:creationId xmlns:a16="http://schemas.microsoft.com/office/drawing/2014/main" id="{2A281297-7CC0-92A5-BD5C-EC24F3CFA73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75519" y="4247135"/>
            <a:ext cx="633600" cy="633600"/>
          </a:xfrm>
          <a:prstGeom prst="ellipse">
            <a:avLst/>
          </a:prstGeom>
          <a:ln w="190500" cap="rnd">
            <a:noFill/>
            <a:prstDash val="solid"/>
          </a:ln>
          <a:effectLst>
            <a:outerShdw blurRad="127000" algn="bl" rotWithShape="0">
              <a:srgbClr val="000000"/>
            </a:outerShdw>
          </a:effectLst>
          <a:extLst>
            <a:ext uri="{909E8E84-426E-40DD-AFC4-6F175D3DCCD1}">
              <a14:hiddenFill xmlns:a14="http://schemas.microsoft.com/office/drawing/2010/main">
                <a:solidFill>
                  <a:srgbClr val="FFFFFF"/>
                </a:solidFill>
              </a14:hiddenFill>
            </a:ext>
          </a:extLst>
        </p:spPr>
      </p:pic>
      <p:pic>
        <p:nvPicPr>
          <p:cNvPr id="32" name="Picture 2" descr="Vivienda ordenador iconos edificio casa negocio, edificio, edificio, texto  png | PNGEgg">
            <a:extLst>
              <a:ext uri="{FF2B5EF4-FFF2-40B4-BE49-F238E27FC236}">
                <a16:creationId xmlns:a16="http://schemas.microsoft.com/office/drawing/2014/main" id="{9DF2E9D1-7186-B15C-A848-22DD8249739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5684" y="4247135"/>
            <a:ext cx="633600" cy="633600"/>
          </a:xfrm>
          <a:prstGeom prst="ellipse">
            <a:avLst/>
          </a:prstGeom>
          <a:ln w="190500" cap="rnd">
            <a:noFill/>
            <a:prstDash val="solid"/>
          </a:ln>
          <a:effectLst>
            <a:outerShdw blurRad="127000" algn="bl" rotWithShape="0">
              <a:srgbClr val="000000"/>
            </a:outerShdw>
          </a:effectLst>
          <a:extLst>
            <a:ext uri="{909E8E84-426E-40DD-AFC4-6F175D3DCCD1}">
              <a14:hiddenFill xmlns:a14="http://schemas.microsoft.com/office/drawing/2010/main">
                <a:solidFill>
                  <a:srgbClr val="FFFFFF"/>
                </a:solidFill>
              </a14:hiddenFill>
            </a:ext>
          </a:extLst>
        </p:spPr>
      </p:pic>
      <p:pic>
        <p:nvPicPr>
          <p:cNvPr id="33" name="Picture 2" descr="Vivienda ordenador iconos edificio casa negocio, edificio, edificio, texto  png | PNGEgg">
            <a:extLst>
              <a:ext uri="{FF2B5EF4-FFF2-40B4-BE49-F238E27FC236}">
                <a16:creationId xmlns:a16="http://schemas.microsoft.com/office/drawing/2014/main" id="{E53E085B-4543-6BFA-3203-1A75445B2B9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7980" y="4247135"/>
            <a:ext cx="633600" cy="633600"/>
          </a:xfrm>
          <a:prstGeom prst="ellipse">
            <a:avLst/>
          </a:prstGeom>
          <a:ln w="190500" cap="rnd">
            <a:noFill/>
            <a:prstDash val="solid"/>
          </a:ln>
          <a:effectLst>
            <a:outerShdw blurRad="127000" algn="bl" rotWithShape="0">
              <a:srgbClr val="000000"/>
            </a:outerShdw>
          </a:effectLst>
          <a:extLst>
            <a:ext uri="{909E8E84-426E-40DD-AFC4-6F175D3DCCD1}">
              <a14:hiddenFill xmlns:a14="http://schemas.microsoft.com/office/drawing/2010/main">
                <a:solidFill>
                  <a:srgbClr val="FFFFFF"/>
                </a:solidFill>
              </a14:hiddenFill>
            </a:ext>
          </a:extLst>
        </p:spPr>
      </p:pic>
      <p:pic>
        <p:nvPicPr>
          <p:cNvPr id="1038" name="Picture 14" descr="Free calendario icono clipart diseño ilustración 9381255 PNG with  Transparent Background">
            <a:extLst>
              <a:ext uri="{FF2B5EF4-FFF2-40B4-BE49-F238E27FC236}">
                <a16:creationId xmlns:a16="http://schemas.microsoft.com/office/drawing/2014/main" id="{BAEDD186-00EF-727B-3DBD-CCE7843AC56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87879" y="5463637"/>
            <a:ext cx="666313" cy="773783"/>
          </a:xfrm>
          <a:prstGeom prst="rect">
            <a:avLst/>
          </a:prstGeom>
          <a:noFill/>
          <a:extLst>
            <a:ext uri="{909E8E84-426E-40DD-AFC4-6F175D3DCCD1}">
              <a14:hiddenFill xmlns:a14="http://schemas.microsoft.com/office/drawing/2010/main">
                <a:solidFill>
                  <a:srgbClr val="FFFFFF"/>
                </a:solidFill>
              </a14:hiddenFill>
            </a:ext>
          </a:extLst>
        </p:spPr>
      </p:pic>
      <p:pic>
        <p:nvPicPr>
          <p:cNvPr id="43" name="Imagen 42" descr="Logotipo, nombre de la empresa&#10;&#10;Descripción generada automáticamente">
            <a:extLst>
              <a:ext uri="{FF2B5EF4-FFF2-40B4-BE49-F238E27FC236}">
                <a16:creationId xmlns:a16="http://schemas.microsoft.com/office/drawing/2014/main" id="{DBBFC83D-04E5-5FBB-B561-3BFBD1B1B3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29168" y="-310768"/>
            <a:ext cx="3118639" cy="2227600"/>
          </a:xfrm>
          <a:prstGeom prst="rect">
            <a:avLst/>
          </a:prstGeom>
        </p:spPr>
      </p:pic>
      <p:sp>
        <p:nvSpPr>
          <p:cNvPr id="23" name="21 CuadroTexto">
            <a:extLst>
              <a:ext uri="{FF2B5EF4-FFF2-40B4-BE49-F238E27FC236}">
                <a16:creationId xmlns:a16="http://schemas.microsoft.com/office/drawing/2014/main" id="{CB5894E1-3068-4EDD-B5D3-4430A4A853B2}"/>
              </a:ext>
            </a:extLst>
          </p:cNvPr>
          <p:cNvSpPr txBox="1"/>
          <p:nvPr/>
        </p:nvSpPr>
        <p:spPr>
          <a:xfrm>
            <a:off x="185772" y="4831803"/>
            <a:ext cx="6930515" cy="523220"/>
          </a:xfrm>
          <a:prstGeom prst="rect">
            <a:avLst/>
          </a:prstGeom>
          <a:noFill/>
        </p:spPr>
        <p:txBody>
          <a:bodyPr wrap="square" rtlCol="0" anchor="ctr">
            <a:spAutoFit/>
          </a:bodyPr>
          <a:lstStyle/>
          <a:p>
            <a:pPr algn="just"/>
            <a:r>
              <a:rPr lang="es-MX" sz="2800" b="1" dirty="0">
                <a:effectLst>
                  <a:outerShdw blurRad="38100" dist="38100" dir="2700000" algn="tl">
                    <a:srgbClr val="000000">
                      <a:alpha val="43137"/>
                    </a:srgbClr>
                  </a:outerShdw>
                </a:effectLst>
                <a:latin typeface="Agency FB" panose="020B0503020202020204" pitchFamily="34" charset="0"/>
              </a:rPr>
              <a:t>Encuesta en viviendas levantada a solicitud de:</a:t>
            </a:r>
          </a:p>
        </p:txBody>
      </p:sp>
      <p:pic>
        <p:nvPicPr>
          <p:cNvPr id="24" name="Imagen 23">
            <a:extLst>
              <a:ext uri="{FF2B5EF4-FFF2-40B4-BE49-F238E27FC236}">
                <a16:creationId xmlns:a16="http://schemas.microsoft.com/office/drawing/2014/main" id="{64B1C811-DA17-E5E9-CE0F-3CCE77F0582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55955" y="5344599"/>
            <a:ext cx="4676049" cy="455406"/>
          </a:xfrm>
          <a:prstGeom prst="rect">
            <a:avLst/>
          </a:prstGeom>
        </p:spPr>
      </p:pic>
    </p:spTree>
    <p:extLst>
      <p:ext uri="{BB962C8B-B14F-4D97-AF65-F5344CB8AC3E}">
        <p14:creationId xmlns:p14="http://schemas.microsoft.com/office/powerpoint/2010/main" val="17012813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57 Grupo">
            <a:extLst>
              <a:ext uri="{FF2B5EF4-FFF2-40B4-BE49-F238E27FC236}">
                <a16:creationId xmlns:a16="http://schemas.microsoft.com/office/drawing/2014/main" id="{3C331682-E8D7-43EE-CC32-55411D28EBEF}"/>
              </a:ext>
            </a:extLst>
          </p:cNvPr>
          <p:cNvGrpSpPr/>
          <p:nvPr/>
        </p:nvGrpSpPr>
        <p:grpSpPr>
          <a:xfrm>
            <a:off x="439793" y="2205452"/>
            <a:ext cx="1611929" cy="468000"/>
            <a:chOff x="179512" y="2060846"/>
            <a:chExt cx="2088232" cy="432050"/>
          </a:xfrm>
          <a:solidFill>
            <a:srgbClr val="7030A0"/>
          </a:solidFill>
          <a:effectLst>
            <a:outerShdw blurRad="50800" dist="38100" dir="2700000" algn="tl" rotWithShape="0">
              <a:prstClr val="black">
                <a:alpha val="40000"/>
              </a:prstClr>
            </a:outerShdw>
          </a:effectLst>
        </p:grpSpPr>
        <p:sp>
          <p:nvSpPr>
            <p:cNvPr id="12" name="45 Datos">
              <a:extLst>
                <a:ext uri="{FF2B5EF4-FFF2-40B4-BE49-F238E27FC236}">
                  <a16:creationId xmlns:a16="http://schemas.microsoft.com/office/drawing/2014/main" id="{196908D6-A878-A0E8-73D7-FB3C8D9C0EFB}"/>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3" name="49 Rectángulo">
              <a:extLst>
                <a:ext uri="{FF2B5EF4-FFF2-40B4-BE49-F238E27FC236}">
                  <a16:creationId xmlns:a16="http://schemas.microsoft.com/office/drawing/2014/main" id="{4DB12A30-70A7-8CDE-9B2D-953540FD4590}"/>
                </a:ext>
              </a:extLst>
            </p:cNvPr>
            <p:cNvSpPr/>
            <p:nvPr/>
          </p:nvSpPr>
          <p:spPr>
            <a:xfrm>
              <a:off x="179512" y="2060846"/>
              <a:ext cx="1475999"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4" name="50 CuadroTexto">
            <a:extLst>
              <a:ext uri="{FF2B5EF4-FFF2-40B4-BE49-F238E27FC236}">
                <a16:creationId xmlns:a16="http://schemas.microsoft.com/office/drawing/2014/main" id="{973A0468-B271-33A8-1BD2-8DF4C535B068}"/>
              </a:ext>
            </a:extLst>
          </p:cNvPr>
          <p:cNvSpPr txBox="1"/>
          <p:nvPr/>
        </p:nvSpPr>
        <p:spPr>
          <a:xfrm>
            <a:off x="448641" y="2246991"/>
            <a:ext cx="1449492" cy="396000"/>
          </a:xfrm>
          <a:prstGeom prst="rect">
            <a:avLst/>
          </a:prstGeom>
          <a:noFill/>
        </p:spPr>
        <p:txBody>
          <a:bodyPr wrap="square" rtlCol="0" anchor="ctr">
            <a:noAutofit/>
          </a:bodyPr>
          <a:lstStyle/>
          <a:p>
            <a:pPr lvl="0" fontAlgn="base">
              <a:spcBef>
                <a:spcPct val="0"/>
              </a:spcBef>
              <a:spcAft>
                <a:spcPct val="0"/>
              </a:spcAft>
            </a:pPr>
            <a:r>
              <a:rPr lang="es-MX" altLang="zh-CN" sz="1100" dirty="0">
                <a:solidFill>
                  <a:schemeClr val="bg1"/>
                </a:solidFill>
                <a:latin typeface="Comic Sans MS" pitchFamily="66" charset="0"/>
                <a:cs typeface="JasmineUPC" pitchFamily="18" charset="-34"/>
              </a:rPr>
              <a:t>Autoría y financiamiento</a:t>
            </a:r>
          </a:p>
        </p:txBody>
      </p:sp>
      <p:grpSp>
        <p:nvGrpSpPr>
          <p:cNvPr id="16" name="57 Grupo">
            <a:extLst>
              <a:ext uri="{FF2B5EF4-FFF2-40B4-BE49-F238E27FC236}">
                <a16:creationId xmlns:a16="http://schemas.microsoft.com/office/drawing/2014/main" id="{FA0007C3-4CB0-ABA8-4B7A-0636D3F8C07B}"/>
              </a:ext>
            </a:extLst>
          </p:cNvPr>
          <p:cNvGrpSpPr/>
          <p:nvPr/>
        </p:nvGrpSpPr>
        <p:grpSpPr>
          <a:xfrm>
            <a:off x="430222" y="4591831"/>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17" name="54 Datos">
              <a:extLst>
                <a:ext uri="{FF2B5EF4-FFF2-40B4-BE49-F238E27FC236}">
                  <a16:creationId xmlns:a16="http://schemas.microsoft.com/office/drawing/2014/main" id="{5D8DCD2A-AFEE-44A7-125F-78B917A0D0E8}"/>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55 Rectángulo">
              <a:extLst>
                <a:ext uri="{FF2B5EF4-FFF2-40B4-BE49-F238E27FC236}">
                  <a16:creationId xmlns:a16="http://schemas.microsoft.com/office/drawing/2014/main" id="{EEA2969E-0492-DD86-670A-E71F0E521F26}"/>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19" name="56 CuadroTexto">
            <a:extLst>
              <a:ext uri="{FF2B5EF4-FFF2-40B4-BE49-F238E27FC236}">
                <a16:creationId xmlns:a16="http://schemas.microsoft.com/office/drawing/2014/main" id="{B0F489D6-41E8-6798-58DF-F8D5065776F1}"/>
              </a:ext>
            </a:extLst>
          </p:cNvPr>
          <p:cNvSpPr txBox="1"/>
          <p:nvPr/>
        </p:nvSpPr>
        <p:spPr>
          <a:xfrm>
            <a:off x="448641" y="4638486"/>
            <a:ext cx="1449492" cy="396000"/>
          </a:xfrm>
          <a:prstGeom prst="rect">
            <a:avLst/>
          </a:prstGeom>
          <a:noFill/>
        </p:spPr>
        <p:txBody>
          <a:bodyPr wrap="square" rtlCol="0" anchor="ctr">
            <a:noAutofit/>
          </a:bodyPr>
          <a:lstStyle/>
          <a:p>
            <a:pPr lvl="0" fontAlgn="base">
              <a:spcBef>
                <a:spcPct val="0"/>
              </a:spcBef>
              <a:spcAft>
                <a:spcPct val="0"/>
              </a:spcAft>
            </a:pPr>
            <a:r>
              <a:rPr lang="es-MX" altLang="zh-CN" sz="1100" dirty="0">
                <a:solidFill>
                  <a:schemeClr val="bg1"/>
                </a:solidFill>
                <a:latin typeface="Comic Sans MS" pitchFamily="66" charset="0"/>
                <a:cs typeface="JasmineUPC" pitchFamily="18" charset="-34"/>
              </a:rPr>
              <a:t>Advertencia</a:t>
            </a:r>
          </a:p>
        </p:txBody>
      </p:sp>
      <p:grpSp>
        <p:nvGrpSpPr>
          <p:cNvPr id="20" name="57 Grupo">
            <a:extLst>
              <a:ext uri="{FF2B5EF4-FFF2-40B4-BE49-F238E27FC236}">
                <a16:creationId xmlns:a16="http://schemas.microsoft.com/office/drawing/2014/main" id="{D03BB867-EFCC-65EA-31DF-68F72E15B17C}"/>
              </a:ext>
            </a:extLst>
          </p:cNvPr>
          <p:cNvGrpSpPr/>
          <p:nvPr/>
        </p:nvGrpSpPr>
        <p:grpSpPr>
          <a:xfrm>
            <a:off x="430462" y="6138694"/>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21" name="59 Datos">
              <a:extLst>
                <a:ext uri="{FF2B5EF4-FFF2-40B4-BE49-F238E27FC236}">
                  <a16:creationId xmlns:a16="http://schemas.microsoft.com/office/drawing/2014/main" id="{38664F1C-BBDC-B3EE-9E5F-0EDABC9473FB}"/>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2" name="60 Rectángulo">
              <a:extLst>
                <a:ext uri="{FF2B5EF4-FFF2-40B4-BE49-F238E27FC236}">
                  <a16:creationId xmlns:a16="http://schemas.microsoft.com/office/drawing/2014/main" id="{2387D4C3-7051-C9A0-64D7-893CEB9A69D1}"/>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3" name="61 CuadroTexto">
            <a:extLst>
              <a:ext uri="{FF2B5EF4-FFF2-40B4-BE49-F238E27FC236}">
                <a16:creationId xmlns:a16="http://schemas.microsoft.com/office/drawing/2014/main" id="{F2AE0A7E-BC1B-78F8-33C2-EAF245D5E1BB}"/>
              </a:ext>
            </a:extLst>
          </p:cNvPr>
          <p:cNvSpPr txBox="1"/>
          <p:nvPr/>
        </p:nvSpPr>
        <p:spPr>
          <a:xfrm>
            <a:off x="448882" y="6185349"/>
            <a:ext cx="1602839" cy="396000"/>
          </a:xfrm>
          <a:prstGeom prst="rect">
            <a:avLst/>
          </a:prstGeom>
          <a:noFill/>
        </p:spPr>
        <p:txBody>
          <a:bodyPr wrap="square" rtlCol="0" anchor="ctr">
            <a:noAutofit/>
          </a:bodyPr>
          <a:lstStyle/>
          <a:p>
            <a:pPr lvl="0" fontAlgn="base">
              <a:spcBef>
                <a:spcPct val="0"/>
              </a:spcBef>
              <a:spcAft>
                <a:spcPct val="0"/>
              </a:spcAft>
            </a:pPr>
            <a:r>
              <a:rPr lang="es-MX" altLang="zh-CN" sz="1100" dirty="0" err="1">
                <a:solidFill>
                  <a:schemeClr val="bg1"/>
                </a:solidFill>
                <a:latin typeface="Comic Sans MS" pitchFamily="66" charset="0"/>
                <a:cs typeface="JasmineUPC" pitchFamily="18" charset="-34"/>
              </a:rPr>
              <a:t>Disclaimer</a:t>
            </a:r>
            <a:r>
              <a:rPr lang="es-MX" altLang="zh-CN" sz="1100" dirty="0">
                <a:solidFill>
                  <a:schemeClr val="bg1"/>
                </a:solidFill>
                <a:latin typeface="Comic Sans MS" pitchFamily="66" charset="0"/>
                <a:cs typeface="JasmineUPC" pitchFamily="18" charset="-34"/>
              </a:rPr>
              <a:t> Mitofsky</a:t>
            </a:r>
          </a:p>
        </p:txBody>
      </p:sp>
      <p:graphicFrame>
        <p:nvGraphicFramePr>
          <p:cNvPr id="3" name="57 Tabla">
            <a:extLst>
              <a:ext uri="{FF2B5EF4-FFF2-40B4-BE49-F238E27FC236}">
                <a16:creationId xmlns:a16="http://schemas.microsoft.com/office/drawing/2014/main" id="{DE850D40-185C-1500-28B7-B8E97D0D5DA1}"/>
              </a:ext>
            </a:extLst>
          </p:cNvPr>
          <p:cNvGraphicFramePr>
            <a:graphicFrameLocks noGrp="1"/>
          </p:cNvGraphicFramePr>
          <p:nvPr>
            <p:extLst>
              <p:ext uri="{D42A27DB-BD31-4B8C-83A1-F6EECF244321}">
                <p14:modId xmlns:p14="http://schemas.microsoft.com/office/powerpoint/2010/main" val="959434046"/>
              </p:ext>
            </p:extLst>
          </p:nvPr>
        </p:nvGraphicFramePr>
        <p:xfrm>
          <a:off x="2267744" y="4437112"/>
          <a:ext cx="8004720" cy="1728191"/>
        </p:xfrm>
        <a:graphic>
          <a:graphicData uri="http://schemas.openxmlformats.org/drawingml/2006/table">
            <a:tbl>
              <a:tblPr firstRow="1" bandRow="1">
                <a:tableStyleId>{5C22544A-7EE6-4342-B048-85BDC9FD1C3A}</a:tableStyleId>
              </a:tblPr>
              <a:tblGrid>
                <a:gridCol w="8004720">
                  <a:extLst>
                    <a:ext uri="{9D8B030D-6E8A-4147-A177-3AD203B41FA5}">
                      <a16:colId xmlns:a16="http://schemas.microsoft.com/office/drawing/2014/main" val="20001"/>
                    </a:ext>
                  </a:extLst>
                </a:gridCol>
              </a:tblGrid>
              <a:tr h="1728191">
                <a:tc>
                  <a:txBody>
                    <a:bodyPr/>
                    <a:lstStyle/>
                    <a:p>
                      <a:pPr algn="just">
                        <a:lnSpc>
                          <a:spcPts val="1000"/>
                        </a:lnSpc>
                        <a:spcBef>
                          <a:spcPts val="600"/>
                        </a:spcBef>
                      </a:pPr>
                      <a:r>
                        <a:rPr kumimoji="0" lang="es-MX" altLang="es-MX" sz="1050" b="0" kern="1200" dirty="0">
                          <a:solidFill>
                            <a:schemeClr val="tx1"/>
                          </a:solidFill>
                          <a:latin typeface="+mn-lt"/>
                          <a:ea typeface="+mn-ea"/>
                          <a:cs typeface="JasmineUPC" pitchFamily="18" charset="-34"/>
                        </a:rPr>
                        <a:t>“Los resultados oficiales de las elecciones federales y locales son exclusivamente los que dé a conocer el Instituto Nacional Electoral o el Organismo Público Local correspondiente y, en su caso, las autoridades jurisdiccionales competentes. Asimismo, los resultados de las consultas populares serán exclusivamente los que emita el Instituto Nacional Electoral o, en su caso, el Organismo Público Local correspondiente y las autoridades jurisdiccionales competentes”.</a:t>
                      </a:r>
                      <a:endParaRPr lang="es-MX" altLang="es-MX" sz="1050" kern="1200" dirty="0">
                        <a:solidFill>
                          <a:schemeClr val="tx1"/>
                        </a:solidFill>
                        <a:latin typeface="+mn-lt"/>
                        <a:ea typeface="+mn-ea"/>
                        <a:cs typeface="JasmineUPC" pitchFamily="18" charset="-34"/>
                      </a:endParaRPr>
                    </a:p>
                    <a:p>
                      <a:pPr algn="just">
                        <a:lnSpc>
                          <a:spcPts val="1000"/>
                        </a:lnSpc>
                        <a:spcBef>
                          <a:spcPts val="600"/>
                        </a:spcBef>
                      </a:pPr>
                      <a:r>
                        <a:rPr kumimoji="0" lang="es-MX" altLang="es-MX" sz="1050" b="0" kern="1200" dirty="0">
                          <a:solidFill>
                            <a:schemeClr val="tx1"/>
                          </a:solidFill>
                          <a:latin typeface="+mn-lt"/>
                          <a:ea typeface="+mn-ea"/>
                          <a:cs typeface="JasmineUPC" pitchFamily="18" charset="-34"/>
                        </a:rPr>
                        <a:t>“El cumplimiento de las disposiciones establecidas en los presentes lineamientos no implica, en ningún caso, que el Instituto Nacional Electoral, o en su caso el Organismo Público Local correspondiente, avale en modo alguno la calidad de los estudios a que hace referencia, la validez de los resultados o cualquier otra conclusión que se derive de dichos estudios”. </a:t>
                      </a:r>
                    </a:p>
                    <a:p>
                      <a:pPr marL="0" marR="0" lvl="0" indent="0" algn="just" defTabSz="914400" rtl="0" eaLnBrk="1" fontAlgn="auto" latinLnBrk="0" hangingPunct="1">
                        <a:lnSpc>
                          <a:spcPts val="1000"/>
                        </a:lnSpc>
                        <a:spcBef>
                          <a:spcPts val="600"/>
                        </a:spcBef>
                        <a:spcAft>
                          <a:spcPts val="0"/>
                        </a:spcAft>
                        <a:buClrTx/>
                        <a:buSzTx/>
                        <a:buFontTx/>
                        <a:buNone/>
                        <a:tabLst/>
                        <a:defRPr/>
                      </a:pPr>
                      <a:r>
                        <a:rPr lang="es-MX" altLang="es-MX" sz="1050" kern="1200" dirty="0">
                          <a:solidFill>
                            <a:schemeClr val="tx1"/>
                          </a:solidFill>
                          <a:latin typeface="+mn-lt"/>
                          <a:ea typeface="+mn-ea"/>
                          <a:cs typeface="JasmineUPC" pitchFamily="18" charset="-34"/>
                        </a:rPr>
                        <a:t>“</a:t>
                      </a:r>
                      <a:r>
                        <a:rPr kumimoji="0" lang="es-MX" altLang="es-MX" sz="1050" b="0" kern="1200" dirty="0">
                          <a:solidFill>
                            <a:schemeClr val="tx1"/>
                          </a:solidFill>
                          <a:latin typeface="+mn-lt"/>
                          <a:ea typeface="+mn-ea"/>
                          <a:cs typeface="JasmineUPC" pitchFamily="18" charset="-34"/>
                        </a:rPr>
                        <a:t>Los resultados oficiales de las elecciones federales son exclusivamente aquellos que dé a conocer el Instituto Nacional Electoral y, en su caso, el Tribunal Electoral del Poder Judicial de la Federación”.  </a:t>
                      </a:r>
                      <a:endParaRPr kumimoji="0" lang="es-ES" altLang="es-MX" sz="1050" b="0" kern="1200" dirty="0">
                        <a:solidFill>
                          <a:schemeClr val="tx1"/>
                        </a:solidFill>
                        <a:latin typeface="+mn-lt"/>
                        <a:ea typeface="+mn-ea"/>
                        <a:cs typeface="JasmineUPC" pitchFamily="18" charset="-34"/>
                      </a:endParaRP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aphicFrame>
        <p:nvGraphicFramePr>
          <p:cNvPr id="4" name="63 Tabla">
            <a:extLst>
              <a:ext uri="{FF2B5EF4-FFF2-40B4-BE49-F238E27FC236}">
                <a16:creationId xmlns:a16="http://schemas.microsoft.com/office/drawing/2014/main" id="{BC144333-E00B-70EF-04EB-2990C0861396}"/>
              </a:ext>
            </a:extLst>
          </p:cNvPr>
          <p:cNvGraphicFramePr>
            <a:graphicFrameLocks noGrp="1"/>
          </p:cNvGraphicFramePr>
          <p:nvPr>
            <p:extLst>
              <p:ext uri="{D42A27DB-BD31-4B8C-83A1-F6EECF244321}">
                <p14:modId xmlns:p14="http://schemas.microsoft.com/office/powerpoint/2010/main" val="3930576067"/>
              </p:ext>
            </p:extLst>
          </p:nvPr>
        </p:nvGraphicFramePr>
        <p:xfrm>
          <a:off x="2267744" y="6103828"/>
          <a:ext cx="8004720" cy="599440"/>
        </p:xfrm>
        <a:graphic>
          <a:graphicData uri="http://schemas.openxmlformats.org/drawingml/2006/table">
            <a:tbl>
              <a:tblPr firstRow="1" bandRow="1">
                <a:tableStyleId>{5C22544A-7EE6-4342-B048-85BDC9FD1C3A}</a:tableStyleId>
              </a:tblPr>
              <a:tblGrid>
                <a:gridCol w="8004720">
                  <a:extLst>
                    <a:ext uri="{9D8B030D-6E8A-4147-A177-3AD203B41FA5}">
                      <a16:colId xmlns:a16="http://schemas.microsoft.com/office/drawing/2014/main" val="20001"/>
                    </a:ext>
                  </a:extLst>
                </a:gridCol>
              </a:tblGrid>
              <a:tr h="576000">
                <a:tc>
                  <a:txBody>
                    <a:bodyPr/>
                    <a:lstStyle/>
                    <a:p>
                      <a:pPr algn="just">
                        <a:lnSpc>
                          <a:spcPts val="1000"/>
                        </a:lnSpc>
                        <a:spcBef>
                          <a:spcPts val="600"/>
                        </a:spcBef>
                      </a:pPr>
                      <a:r>
                        <a:rPr kumimoji="0" lang="es-ES_tradnl" altLang="es-MX" sz="1050" b="0" kern="1200" dirty="0">
                          <a:solidFill>
                            <a:schemeClr val="tx1"/>
                          </a:solidFill>
                          <a:latin typeface="+mn-lt"/>
                          <a:ea typeface="+mn-ea"/>
                          <a:cs typeface="JasmineUPC" pitchFamily="18" charset="-34"/>
                        </a:rPr>
                        <a:t>Los datos aquí presentados reflejan el estado de las percepciones y estados de ánimo de la población bajo estudio solamente al momento de la aplicación de las entrevistas. Las preguntas de intención de voto o preferencia política son sólo un indicador de la situación presente en el momento de la encuesta; nada garantiza que esa situación sea la que prevalezca el día de la jornada electoral y por lo tanto los resultados no tienen porqué replicarse.</a:t>
                      </a:r>
                      <a:endParaRPr kumimoji="0" lang="es-ES" altLang="es-MX" sz="1050" b="0" kern="1200" dirty="0">
                        <a:solidFill>
                          <a:schemeClr val="tx1"/>
                        </a:solidFill>
                        <a:latin typeface="+mn-lt"/>
                        <a:ea typeface="+mn-ea"/>
                        <a:cs typeface="JasmineUPC" pitchFamily="18" charset="-34"/>
                      </a:endParaRP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grpSp>
        <p:nvGrpSpPr>
          <p:cNvPr id="26" name="57 Grupo">
            <a:extLst>
              <a:ext uri="{FF2B5EF4-FFF2-40B4-BE49-F238E27FC236}">
                <a16:creationId xmlns:a16="http://schemas.microsoft.com/office/drawing/2014/main" id="{A9CDAE1D-8095-AA80-50D0-70BE8DFE2647}"/>
              </a:ext>
            </a:extLst>
          </p:cNvPr>
          <p:cNvGrpSpPr/>
          <p:nvPr/>
        </p:nvGrpSpPr>
        <p:grpSpPr>
          <a:xfrm>
            <a:off x="445894" y="1196752"/>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27" name="87 Datos">
              <a:extLst>
                <a:ext uri="{FF2B5EF4-FFF2-40B4-BE49-F238E27FC236}">
                  <a16:creationId xmlns:a16="http://schemas.microsoft.com/office/drawing/2014/main" id="{65C0EAA1-AAD3-34C3-CA50-499590095D3B}"/>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8" name="88 Rectángulo">
              <a:extLst>
                <a:ext uri="{FF2B5EF4-FFF2-40B4-BE49-F238E27FC236}">
                  <a16:creationId xmlns:a16="http://schemas.microsoft.com/office/drawing/2014/main" id="{04A13501-0FB0-137A-7A4C-4702BDDA1A9B}"/>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9" name="89 CuadroTexto">
            <a:extLst>
              <a:ext uri="{FF2B5EF4-FFF2-40B4-BE49-F238E27FC236}">
                <a16:creationId xmlns:a16="http://schemas.microsoft.com/office/drawing/2014/main" id="{1D9F88E2-18D0-76BE-0CE7-34FBB7D385E0}"/>
              </a:ext>
            </a:extLst>
          </p:cNvPr>
          <p:cNvSpPr txBox="1"/>
          <p:nvPr/>
        </p:nvSpPr>
        <p:spPr>
          <a:xfrm>
            <a:off x="445652" y="1234076"/>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Tasa de rechazo a la entrevista</a:t>
            </a:r>
          </a:p>
        </p:txBody>
      </p:sp>
      <p:graphicFrame>
        <p:nvGraphicFramePr>
          <p:cNvPr id="5" name="Tabla 4"/>
          <p:cNvGraphicFramePr>
            <a:graphicFrameLocks noGrp="1"/>
          </p:cNvGraphicFramePr>
          <p:nvPr>
            <p:extLst>
              <p:ext uri="{D42A27DB-BD31-4B8C-83A1-F6EECF244321}">
                <p14:modId xmlns:p14="http://schemas.microsoft.com/office/powerpoint/2010/main" val="1726339456"/>
              </p:ext>
            </p:extLst>
          </p:nvPr>
        </p:nvGraphicFramePr>
        <p:xfrm>
          <a:off x="2282826" y="1091650"/>
          <a:ext cx="7701606" cy="914400"/>
        </p:xfrm>
        <a:graphic>
          <a:graphicData uri="http://schemas.openxmlformats.org/drawingml/2006/table">
            <a:tbl>
              <a:tblPr firstRow="1" bandRow="1">
                <a:tableStyleId>{5C22544A-7EE6-4342-B048-85BDC9FD1C3A}</a:tableStyleId>
              </a:tblPr>
              <a:tblGrid>
                <a:gridCol w="1364902">
                  <a:extLst>
                    <a:ext uri="{9D8B030D-6E8A-4147-A177-3AD203B41FA5}">
                      <a16:colId xmlns:a16="http://schemas.microsoft.com/office/drawing/2014/main" val="3417152713"/>
                    </a:ext>
                  </a:extLst>
                </a:gridCol>
                <a:gridCol w="970690">
                  <a:extLst>
                    <a:ext uri="{9D8B030D-6E8A-4147-A177-3AD203B41FA5}">
                      <a16:colId xmlns:a16="http://schemas.microsoft.com/office/drawing/2014/main" val="1695057712"/>
                    </a:ext>
                  </a:extLst>
                </a:gridCol>
                <a:gridCol w="5366014">
                  <a:extLst>
                    <a:ext uri="{9D8B030D-6E8A-4147-A177-3AD203B41FA5}">
                      <a16:colId xmlns:a16="http://schemas.microsoft.com/office/drawing/2014/main" val="3112801436"/>
                    </a:ext>
                  </a:extLst>
                </a:gridCol>
              </a:tblGrid>
              <a:tr h="405516">
                <a:tc>
                  <a:txBody>
                    <a:bodyPr/>
                    <a:lstStyle/>
                    <a:p>
                      <a:pPr algn="ctr"/>
                      <a:r>
                        <a:rPr lang="es-MX" sz="1200" b="1" dirty="0">
                          <a:solidFill>
                            <a:schemeClr val="tx1"/>
                          </a:solidFill>
                          <a:latin typeface="+mn-lt"/>
                        </a:rPr>
                        <a:t>Tasa personal </a:t>
                      </a:r>
                    </a:p>
                    <a:p>
                      <a:pPr algn="ctr"/>
                      <a:r>
                        <a:rPr lang="es-MX" sz="1200" b="1" dirty="0">
                          <a:solidFill>
                            <a:schemeClr val="tx1"/>
                          </a:solidFill>
                          <a:latin typeface="+mn-lt"/>
                        </a:rPr>
                        <a:t>de rechazo</a:t>
                      </a:r>
                    </a:p>
                  </a:txBody>
                  <a:tcPr anchor="ctr">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MX" sz="1400" b="1" dirty="0" smtClean="0">
                          <a:solidFill>
                            <a:schemeClr val="tx1"/>
                          </a:solidFill>
                          <a:latin typeface="+mn-lt"/>
                        </a:rPr>
                        <a:t>35.5%</a:t>
                      </a:r>
                      <a:endParaRPr lang="es-MX" sz="1400" b="1" dirty="0">
                        <a:solidFill>
                          <a:schemeClr val="tx1"/>
                        </a:solidFill>
                        <a:latin typeface="+mn-lt"/>
                      </a:endParaRPr>
                    </a:p>
                  </a:txBody>
                  <a:tcPr anchor="ctr">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MX" sz="1200" b="0" i="0" dirty="0">
                          <a:solidFill>
                            <a:schemeClr val="tx1"/>
                          </a:solidFill>
                          <a:latin typeface="+mn-lt"/>
                          <a:ea typeface="Rockwell" panose="02060603020205020403" pitchFamily="18" charset="0"/>
                          <a:cs typeface="Times New Roman" panose="02020603050405020304" pitchFamily="18" charset="0"/>
                        </a:rPr>
                        <a:t>Incluye</a:t>
                      </a:r>
                      <a:r>
                        <a:rPr lang="es-MX" sz="1200" b="0" i="0" baseline="0" dirty="0">
                          <a:solidFill>
                            <a:schemeClr val="tx1"/>
                          </a:solidFill>
                          <a:latin typeface="+mn-lt"/>
                          <a:ea typeface="Rockwell" panose="02060603020205020403" pitchFamily="18" charset="0"/>
                          <a:cs typeface="Times New Roman" panose="02020603050405020304" pitchFamily="18" charset="0"/>
                        </a:rPr>
                        <a:t> el n</a:t>
                      </a:r>
                      <a:r>
                        <a:rPr lang="es-MX" sz="1200" b="0" i="0" dirty="0">
                          <a:solidFill>
                            <a:schemeClr val="tx1"/>
                          </a:solidFill>
                          <a:latin typeface="+mn-lt"/>
                          <a:ea typeface="Rockwell" panose="02060603020205020403" pitchFamily="18" charset="0"/>
                          <a:cs typeface="Times New Roman" panose="02020603050405020304" pitchFamily="18" charset="0"/>
                        </a:rPr>
                        <a:t>úmero de negativas a responder o abandono del informante sobre el total de intentos</a:t>
                      </a:r>
                      <a:endParaRPr lang="es-MX" sz="1200" b="0" i="0" dirty="0">
                        <a:solidFill>
                          <a:schemeClr val="tx1"/>
                        </a:solidFill>
                        <a:latin typeface="+mn-lt"/>
                      </a:endParaRPr>
                    </a:p>
                  </a:txBody>
                  <a:tcPr anchor="ct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2255828"/>
                  </a:ext>
                </a:extLst>
              </a:tr>
              <a:tr h="405516">
                <a:tc>
                  <a:txBody>
                    <a:bodyPr/>
                    <a:lstStyle/>
                    <a:p>
                      <a:pPr algn="ctr"/>
                      <a:r>
                        <a:rPr lang="es-MX" sz="1200" b="1" dirty="0">
                          <a:solidFill>
                            <a:schemeClr val="tx1"/>
                          </a:solidFill>
                          <a:latin typeface="+mn-lt"/>
                        </a:rPr>
                        <a:t>Tasa general </a:t>
                      </a:r>
                    </a:p>
                    <a:p>
                      <a:pPr algn="ctr"/>
                      <a:r>
                        <a:rPr lang="es-MX" sz="1200" b="1" dirty="0">
                          <a:solidFill>
                            <a:schemeClr val="tx1"/>
                          </a:solidFill>
                          <a:latin typeface="+mn-lt"/>
                        </a:rPr>
                        <a:t>de rechazo</a:t>
                      </a:r>
                    </a:p>
                  </a:txBody>
                  <a:tcPr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es-MX" sz="1400" b="1" dirty="0" smtClean="0">
                          <a:solidFill>
                            <a:schemeClr val="tx1"/>
                          </a:solidFill>
                          <a:latin typeface="+mn-lt"/>
                        </a:rPr>
                        <a:t>65.2%</a:t>
                      </a:r>
                      <a:endParaRPr lang="es-MX" sz="1400" b="1" dirty="0">
                        <a:solidFill>
                          <a:schemeClr val="tx1"/>
                        </a:solidFill>
                        <a:latin typeface="+mn-lt"/>
                      </a:endParaRPr>
                    </a:p>
                  </a:txBody>
                  <a:tcPr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200" b="0" i="0" kern="1200" baseline="0" dirty="0">
                          <a:solidFill>
                            <a:schemeClr val="tx1"/>
                          </a:solidFill>
                          <a:latin typeface="+mn-lt"/>
                          <a:ea typeface="Times New Roman"/>
                          <a:cs typeface="Times New Roman"/>
                        </a:rPr>
                        <a:t>Incluye todo tipo de intentos que no se logran, viviendas desocupadas, nadie está en casa, informante inadecuado, etc. sobre el total de intentos del estudio</a:t>
                      </a:r>
                    </a:p>
                  </a:txBody>
                  <a:tcPr anchor="ct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929015799"/>
                  </a:ext>
                </a:extLst>
              </a:tr>
            </a:tbl>
          </a:graphicData>
        </a:graphic>
      </p:graphicFrame>
      <p:pic>
        <p:nvPicPr>
          <p:cNvPr id="30" name="Imagen 29"/>
          <p:cNvPicPr>
            <a:picLocks noChangeAspect="1"/>
          </p:cNvPicPr>
          <p:nvPr/>
        </p:nvPicPr>
        <p:blipFill>
          <a:blip r:embed="rId3"/>
          <a:stretch>
            <a:fillRect/>
          </a:stretch>
        </p:blipFill>
        <p:spPr>
          <a:xfrm>
            <a:off x="10097144" y="77138"/>
            <a:ext cx="2021573" cy="1391531"/>
          </a:xfrm>
          <a:prstGeom prst="rect">
            <a:avLst/>
          </a:prstGeom>
        </p:spPr>
      </p:pic>
      <p:graphicFrame>
        <p:nvGraphicFramePr>
          <p:cNvPr id="31" name="41 Tabla">
            <a:extLst>
              <a:ext uri="{FF2B5EF4-FFF2-40B4-BE49-F238E27FC236}">
                <a16:creationId xmlns:a16="http://schemas.microsoft.com/office/drawing/2014/main" id="{63708C30-FAF6-65C7-2996-D38060E86593}"/>
              </a:ext>
            </a:extLst>
          </p:cNvPr>
          <p:cNvGraphicFramePr>
            <a:graphicFrameLocks noGrp="1"/>
          </p:cNvGraphicFramePr>
          <p:nvPr>
            <p:extLst>
              <p:ext uri="{D42A27DB-BD31-4B8C-83A1-F6EECF244321}">
                <p14:modId xmlns:p14="http://schemas.microsoft.com/office/powerpoint/2010/main" val="1966314060"/>
              </p:ext>
            </p:extLst>
          </p:nvPr>
        </p:nvGraphicFramePr>
        <p:xfrm>
          <a:off x="2267744" y="2132856"/>
          <a:ext cx="8580784" cy="2245360"/>
        </p:xfrm>
        <a:graphic>
          <a:graphicData uri="http://schemas.openxmlformats.org/drawingml/2006/table">
            <a:tbl>
              <a:tblPr firstRow="1" bandRow="1">
                <a:tableStyleId>{5C22544A-7EE6-4342-B048-85BDC9FD1C3A}</a:tableStyleId>
              </a:tblPr>
              <a:tblGrid>
                <a:gridCol w="8580784">
                  <a:extLst>
                    <a:ext uri="{9D8B030D-6E8A-4147-A177-3AD203B41FA5}">
                      <a16:colId xmlns:a16="http://schemas.microsoft.com/office/drawing/2014/main" val="20001"/>
                    </a:ext>
                  </a:extLst>
                </a:gridCol>
              </a:tblGrid>
              <a:tr h="1695983">
                <a:tc>
                  <a:txBody>
                    <a:bodyPr/>
                    <a:lstStyle/>
                    <a:p>
                      <a:pPr algn="just">
                        <a:lnSpc>
                          <a:spcPts val="1000"/>
                        </a:lnSpc>
                        <a:spcBef>
                          <a:spcPts val="600"/>
                        </a:spcBef>
                      </a:pPr>
                      <a:r>
                        <a:rPr lang="es-MX" altLang="es-MX" sz="1200" b="1" kern="1200" dirty="0">
                          <a:solidFill>
                            <a:schemeClr val="tx1"/>
                          </a:solidFill>
                          <a:latin typeface="+mn-lt"/>
                          <a:ea typeface="+mn-ea"/>
                          <a:cs typeface="JasmineUPC" pitchFamily="18" charset="-34"/>
                        </a:rPr>
                        <a:t>Persona moral que patrocinó la encuesta de opinión:</a:t>
                      </a:r>
                      <a:endParaRPr lang="es-ES" altLang="es-MX" sz="1200" b="1" kern="1200" dirty="0">
                        <a:solidFill>
                          <a:schemeClr val="tx1"/>
                        </a:solidFill>
                        <a:latin typeface="+mn-lt"/>
                        <a:ea typeface="+mn-ea"/>
                        <a:cs typeface="JasmineUPC" pitchFamily="18" charset="-34"/>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900" b="1" u="none" kern="1200" dirty="0">
                          <a:solidFill>
                            <a:schemeClr val="tx1"/>
                          </a:solidFill>
                          <a:latin typeface="+mn-lt"/>
                          <a:ea typeface="+mn-ea"/>
                          <a:cs typeface="+mn-cs"/>
                        </a:rPr>
                        <a:t>EL ECONOMISTA GRUPO EDITORIAL, S.A. DE C.V,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900" b="0" u="none" kern="1200" dirty="0">
                          <a:solidFill>
                            <a:schemeClr val="tx1"/>
                          </a:solidFill>
                          <a:latin typeface="+mn-lt"/>
                          <a:ea typeface="+mn-ea"/>
                          <a:cs typeface="+mn-cs"/>
                        </a:rPr>
                        <a:t>Av. San Jerónimo 458, </a:t>
                      </a:r>
                      <a:r>
                        <a:rPr kumimoji="0" lang="es-MX" sz="900" b="0" u="none" kern="1200" dirty="0" err="1">
                          <a:solidFill>
                            <a:schemeClr val="tx1"/>
                          </a:solidFill>
                          <a:latin typeface="+mn-lt"/>
                          <a:ea typeface="+mn-ea"/>
                          <a:cs typeface="+mn-cs"/>
                        </a:rPr>
                        <a:t>Tizapán</a:t>
                      </a:r>
                      <a:r>
                        <a:rPr kumimoji="0" lang="es-MX" sz="900" b="0" u="none" kern="1200" dirty="0">
                          <a:solidFill>
                            <a:schemeClr val="tx1"/>
                          </a:solidFill>
                          <a:latin typeface="+mn-lt"/>
                          <a:ea typeface="+mn-ea"/>
                          <a:cs typeface="+mn-cs"/>
                        </a:rPr>
                        <a:t> San Ángel, Jardines del Pedregal, Álvaro Obregón, 01900 Ciudad de México, CDMX</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s-ES" altLang="es-MX" sz="950" b="0" kern="1200" dirty="0">
                        <a:solidFill>
                          <a:schemeClr val="tx1"/>
                        </a:solidFill>
                        <a:latin typeface="+mn-lt"/>
                        <a:ea typeface="+mn-ea"/>
                        <a:cs typeface="JasmineUPC" pitchFamily="18" charset="-34"/>
                      </a:endParaRPr>
                    </a:p>
                    <a:p>
                      <a:pPr algn="l">
                        <a:lnSpc>
                          <a:spcPts val="1000"/>
                        </a:lnSpc>
                        <a:spcBef>
                          <a:spcPts val="600"/>
                        </a:spcBef>
                      </a:pPr>
                      <a:r>
                        <a:rPr lang="es-MX" altLang="es-MX" sz="1200" b="1" kern="1200" dirty="0">
                          <a:solidFill>
                            <a:schemeClr val="tx1"/>
                          </a:solidFill>
                          <a:latin typeface="+mn-lt"/>
                          <a:ea typeface="+mn-ea"/>
                          <a:cs typeface="JasmineUPC" pitchFamily="18" charset="-34"/>
                        </a:rPr>
                        <a:t>Persona moral que llevó a cabo la encuesta de opinión:</a:t>
                      </a:r>
                    </a:p>
                    <a:p>
                      <a:pPr algn="l">
                        <a:lnSpc>
                          <a:spcPts val="1000"/>
                        </a:lnSpc>
                        <a:spcBef>
                          <a:spcPts val="600"/>
                        </a:spcBef>
                      </a:pPr>
                      <a:r>
                        <a:rPr kumimoji="0" lang="es-MX" altLang="es-MX" sz="900" b="0" kern="1200" dirty="0">
                          <a:solidFill>
                            <a:schemeClr val="tx1"/>
                          </a:solidFill>
                          <a:latin typeface="Impact" pitchFamily="34" charset="0"/>
                          <a:ea typeface="+mn-ea"/>
                          <a:cs typeface="JasmineUPC" pitchFamily="18" charset="-34"/>
                        </a:rPr>
                        <a:t>CONSULTA MITOFSKY</a:t>
                      </a:r>
                      <a:r>
                        <a:rPr lang="es-MX" altLang="es-MX" sz="1000" b="0" kern="1200" dirty="0">
                          <a:solidFill>
                            <a:schemeClr val="tx1"/>
                          </a:solidFill>
                          <a:latin typeface="+mn-lt"/>
                          <a:ea typeface="+mn-ea"/>
                          <a:cs typeface="JasmineUPC" pitchFamily="18" charset="-34"/>
                        </a:rPr>
                        <a:t>, </a:t>
                      </a:r>
                      <a:r>
                        <a:rPr lang="es-MX" altLang="es-MX" sz="950" b="0" kern="1200" dirty="0">
                          <a:solidFill>
                            <a:schemeClr val="tx1"/>
                          </a:solidFill>
                          <a:latin typeface="+mn-lt"/>
                          <a:ea typeface="+mn-ea"/>
                          <a:cs typeface="JasmineUPC" pitchFamily="18" charset="-34"/>
                        </a:rPr>
                        <a:t>con dirección en Calle Barranca del muerto No. 24, Col. Guadalupe </a:t>
                      </a:r>
                      <a:r>
                        <a:rPr lang="es-MX" altLang="es-MX" sz="950" b="0" kern="1200" dirty="0" err="1">
                          <a:solidFill>
                            <a:schemeClr val="tx1"/>
                          </a:solidFill>
                          <a:latin typeface="+mn-lt"/>
                          <a:ea typeface="+mn-ea"/>
                          <a:cs typeface="JasmineUPC" pitchFamily="18" charset="-34"/>
                        </a:rPr>
                        <a:t>Inn</a:t>
                      </a:r>
                      <a:r>
                        <a:rPr lang="es-MX" altLang="es-MX" sz="950" b="0" kern="1200" dirty="0">
                          <a:solidFill>
                            <a:schemeClr val="tx1"/>
                          </a:solidFill>
                          <a:latin typeface="+mn-lt"/>
                          <a:ea typeface="+mn-ea"/>
                          <a:cs typeface="JasmineUPC" pitchFamily="18" charset="-34"/>
                        </a:rPr>
                        <a:t>, Alcaldía Álvaro Obregón, C.P. 01020, CDMX. </a:t>
                      </a:r>
                    </a:p>
                    <a:p>
                      <a:pPr algn="l">
                        <a:lnSpc>
                          <a:spcPts val="1000"/>
                        </a:lnSpc>
                        <a:spcBef>
                          <a:spcPts val="600"/>
                        </a:spcBef>
                      </a:pPr>
                      <a:r>
                        <a:rPr lang="es-MX" altLang="es-MX" sz="950" b="0" kern="1200" dirty="0">
                          <a:solidFill>
                            <a:schemeClr val="tx1"/>
                          </a:solidFill>
                          <a:latin typeface="+mn-lt"/>
                          <a:ea typeface="+mn-ea"/>
                          <a:cs typeface="JasmineUPC" pitchFamily="18" charset="-34"/>
                        </a:rPr>
                        <a:t>Tel. +52 (55) 55.43.59.69 / </a:t>
                      </a:r>
                      <a:r>
                        <a:rPr lang="es-MX" altLang="es-MX" sz="950" b="0" kern="1200" dirty="0">
                          <a:solidFill>
                            <a:schemeClr val="tx1"/>
                          </a:solidFill>
                          <a:latin typeface="+mn-lt"/>
                          <a:ea typeface="+mn-ea"/>
                          <a:cs typeface="JasmineUPC" pitchFamily="18" charset="-34"/>
                          <a:hlinkClick r:id="rId4"/>
                        </a:rPr>
                        <a:t>consulta@consulta.com.mx</a:t>
                      </a:r>
                      <a:endParaRPr lang="es-MX" altLang="es-MX" sz="950" b="0" kern="1200" dirty="0">
                        <a:solidFill>
                          <a:schemeClr val="tx1"/>
                        </a:solidFill>
                        <a:latin typeface="+mn-lt"/>
                        <a:ea typeface="+mn-ea"/>
                        <a:cs typeface="JasmineUPC" pitchFamily="18" charset="-34"/>
                      </a:endParaRPr>
                    </a:p>
                    <a:p>
                      <a:pPr algn="l">
                        <a:lnSpc>
                          <a:spcPts val="1000"/>
                        </a:lnSpc>
                        <a:spcBef>
                          <a:spcPts val="600"/>
                        </a:spcBef>
                      </a:pPr>
                      <a:endParaRPr lang="es-ES" altLang="es-MX" sz="950" b="0" kern="1200" dirty="0">
                        <a:solidFill>
                          <a:schemeClr val="tx1"/>
                        </a:solidFill>
                        <a:latin typeface="+mn-lt"/>
                        <a:ea typeface="+mn-ea"/>
                        <a:cs typeface="JasmineUPC" pitchFamily="18" charset="-34"/>
                      </a:endParaRPr>
                    </a:p>
                    <a:p>
                      <a:pPr algn="l">
                        <a:lnSpc>
                          <a:spcPts val="1000"/>
                        </a:lnSpc>
                        <a:spcBef>
                          <a:spcPts val="600"/>
                        </a:spcBef>
                      </a:pPr>
                      <a:r>
                        <a:rPr lang="es-MX" altLang="es-MX" sz="1200" b="1" kern="1200" dirty="0">
                          <a:solidFill>
                            <a:schemeClr val="tx1"/>
                          </a:solidFill>
                          <a:latin typeface="+mn-lt"/>
                          <a:ea typeface="+mn-ea"/>
                          <a:cs typeface="JasmineUPC" pitchFamily="18" charset="-34"/>
                        </a:rPr>
                        <a:t>Persona moral que ordenó la publicación la encuesta de opinión:</a:t>
                      </a:r>
                      <a:endParaRPr lang="es-ES" altLang="es-MX" sz="1200" b="1" kern="1200" dirty="0">
                        <a:solidFill>
                          <a:schemeClr val="tx1"/>
                        </a:solidFill>
                        <a:latin typeface="+mn-lt"/>
                        <a:ea typeface="+mn-ea"/>
                        <a:cs typeface="JasmineUPC" pitchFamily="18" charset="-34"/>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800" b="1" u="none" kern="1200" dirty="0">
                          <a:solidFill>
                            <a:schemeClr val="tx1"/>
                          </a:solidFill>
                          <a:latin typeface="+mn-lt"/>
                          <a:ea typeface="+mn-ea"/>
                          <a:cs typeface="+mn-cs"/>
                        </a:rPr>
                        <a:t>EL ECONOMISTA GRUPO EDITORIAL, S.A. DE C.V,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800" b="0" u="none" kern="1200" dirty="0">
                          <a:solidFill>
                            <a:schemeClr val="tx1"/>
                          </a:solidFill>
                          <a:latin typeface="+mn-lt"/>
                          <a:ea typeface="+mn-ea"/>
                          <a:cs typeface="+mn-cs"/>
                        </a:rPr>
                        <a:t>Av. San Jerónimo 458, </a:t>
                      </a:r>
                      <a:r>
                        <a:rPr kumimoji="0" lang="es-MX" sz="800" b="0" u="none" kern="1200" dirty="0" err="1">
                          <a:solidFill>
                            <a:schemeClr val="tx1"/>
                          </a:solidFill>
                          <a:latin typeface="+mn-lt"/>
                          <a:ea typeface="+mn-ea"/>
                          <a:cs typeface="+mn-cs"/>
                        </a:rPr>
                        <a:t>Tizapán</a:t>
                      </a:r>
                      <a:r>
                        <a:rPr kumimoji="0" lang="es-MX" sz="800" b="0" u="none" kern="1200" dirty="0">
                          <a:solidFill>
                            <a:schemeClr val="tx1"/>
                          </a:solidFill>
                          <a:latin typeface="+mn-lt"/>
                          <a:ea typeface="+mn-ea"/>
                          <a:cs typeface="+mn-cs"/>
                        </a:rPr>
                        <a:t> San Ángel, Jardines del Pedregal, Álvaro Obregón, 01900 Ciudad de México, CDMX</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es-ES" altLang="es-MX" sz="950" b="0" kern="1200" dirty="0">
                        <a:solidFill>
                          <a:schemeClr val="tx1"/>
                        </a:solidFill>
                        <a:latin typeface="+mn-lt"/>
                        <a:ea typeface="+mn-ea"/>
                        <a:cs typeface="JasmineUPC" pitchFamily="18" charset="-34"/>
                      </a:endParaRPr>
                    </a:p>
                    <a:p>
                      <a:pPr algn="l">
                        <a:lnSpc>
                          <a:spcPts val="1000"/>
                        </a:lnSpc>
                        <a:spcBef>
                          <a:spcPts val="600"/>
                        </a:spcBef>
                      </a:pPr>
                      <a:r>
                        <a:rPr lang="es-MX" altLang="es-MX" sz="1050" b="1" kern="1200" dirty="0">
                          <a:solidFill>
                            <a:schemeClr val="tx1"/>
                          </a:solidFill>
                          <a:latin typeface="+mn-lt"/>
                          <a:ea typeface="+mn-ea"/>
                          <a:cs typeface="JasmineUPC" pitchFamily="18" charset="-34"/>
                        </a:rPr>
                        <a:t>Medio de publicación original:</a:t>
                      </a:r>
                      <a:r>
                        <a:rPr lang="es-MX" altLang="es-MX" sz="1050" b="0" kern="1200" baseline="0" dirty="0">
                          <a:solidFill>
                            <a:schemeClr val="tx1"/>
                          </a:solidFill>
                          <a:latin typeface="+mn-lt"/>
                          <a:ea typeface="+mn-ea"/>
                          <a:cs typeface="JasmineUPC" pitchFamily="18" charset="-34"/>
                        </a:rPr>
                        <a:t> </a:t>
                      </a:r>
                      <a:r>
                        <a:rPr kumimoji="0" lang="es-MX" sz="1050" b="1" u="none" kern="1200" dirty="0">
                          <a:solidFill>
                            <a:schemeClr val="tx1"/>
                          </a:solidFill>
                          <a:latin typeface="+mn-lt"/>
                          <a:ea typeface="+mn-ea"/>
                          <a:cs typeface="+mn-cs"/>
                          <a:hlinkClick r:id="rId5"/>
                        </a:rPr>
                        <a:t>https://www</a:t>
                      </a:r>
                      <a:r>
                        <a:rPr kumimoji="0" lang="es-MX" sz="1050" b="1" u="sng" kern="1200" dirty="0">
                          <a:solidFill>
                            <a:schemeClr val="tx1"/>
                          </a:solidFill>
                          <a:latin typeface="+mn-lt"/>
                          <a:ea typeface="+mn-ea"/>
                          <a:cs typeface="+mn-cs"/>
                          <a:hlinkClick r:id="rId5"/>
                        </a:rPr>
                        <a:t>.eleconomista.com.mx</a:t>
                      </a:r>
                      <a:endParaRPr lang="es-MX" altLang="es-MX" sz="1050" b="1" u="sng" kern="1200" dirty="0">
                        <a:solidFill>
                          <a:schemeClr val="tx1"/>
                        </a:solidFill>
                        <a:latin typeface="+mn-lt"/>
                        <a:ea typeface="+mn-ea"/>
                        <a:cs typeface="JasmineUPC" pitchFamily="18" charset="-34"/>
                      </a:endParaRPr>
                    </a:p>
                  </a:txBody>
                  <a:tcPr anchor="ctr"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noFill/>
                  </a:tcPr>
                </a:tc>
                <a:extLst>
                  <a:ext uri="{0D108BD9-81ED-4DB2-BD59-A6C34878D82A}">
                    <a16:rowId xmlns:a16="http://schemas.microsoft.com/office/drawing/2014/main" val="10000"/>
                  </a:ext>
                </a:extLst>
              </a:tr>
            </a:tbl>
          </a:graphicData>
        </a:graphic>
      </p:graphicFrame>
      <p:sp>
        <p:nvSpPr>
          <p:cNvPr id="25" name="28 CuadroTexto">
            <a:extLst>
              <a:ext uri="{FF2B5EF4-FFF2-40B4-BE49-F238E27FC236}">
                <a16:creationId xmlns:a16="http://schemas.microsoft.com/office/drawing/2014/main" id="{81BC28A3-B2F1-4EE9-A501-BDBBE9045986}"/>
              </a:ext>
            </a:extLst>
          </p:cNvPr>
          <p:cNvSpPr txBox="1"/>
          <p:nvPr/>
        </p:nvSpPr>
        <p:spPr>
          <a:xfrm>
            <a:off x="551384" y="472194"/>
            <a:ext cx="5328592" cy="612008"/>
          </a:xfrm>
          <a:prstGeom prst="rect">
            <a:avLst/>
          </a:prstGeom>
          <a:noFill/>
        </p:spPr>
        <p:txBody>
          <a:bodyPr wrap="square" rtlCol="0" anchor="ctr">
            <a:noAutofit/>
          </a:bodyPr>
          <a:lstStyle/>
          <a:p>
            <a:pPr algn="ctr"/>
            <a:r>
              <a:rPr lang="es-MX" altLang="es-MX" sz="3200" b="1" i="1" dirty="0">
                <a:solidFill>
                  <a:schemeClr val="bg1"/>
                </a:solidFill>
                <a:latin typeface="Bodoni MT Condensed" panose="02070606080606020203" pitchFamily="18" charset="0"/>
              </a:rPr>
              <a:t>Metodología del estudio</a:t>
            </a:r>
          </a:p>
        </p:txBody>
      </p:sp>
    </p:spTree>
    <p:extLst>
      <p:ext uri="{BB962C8B-B14F-4D97-AF65-F5344CB8AC3E}">
        <p14:creationId xmlns:p14="http://schemas.microsoft.com/office/powerpoint/2010/main" val="2611206557"/>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28 CuadroTexto">
            <a:extLst>
              <a:ext uri="{FF2B5EF4-FFF2-40B4-BE49-F238E27FC236}">
                <a16:creationId xmlns:a16="http://schemas.microsoft.com/office/drawing/2014/main" id="{C9298F4E-92ED-4C78-BF14-736DECBF874D}"/>
              </a:ext>
            </a:extLst>
          </p:cNvPr>
          <p:cNvSpPr txBox="1"/>
          <p:nvPr/>
        </p:nvSpPr>
        <p:spPr>
          <a:xfrm>
            <a:off x="557343" y="425730"/>
            <a:ext cx="5682673" cy="699014"/>
          </a:xfrm>
          <a:prstGeom prst="rect">
            <a:avLst/>
          </a:prstGeom>
          <a:noFill/>
          <a:scene3d>
            <a:camera prst="orthographicFront"/>
            <a:lightRig rig="threePt" dir="t"/>
          </a:scene3d>
          <a:sp3d>
            <a:bevelT/>
          </a:sp3d>
        </p:spPr>
        <p:txBody>
          <a:bodyPr wrap="square" rtlCol="0" anchor="ctr">
            <a:noAutofit/>
          </a:bodyPr>
          <a:lstStyle/>
          <a:p>
            <a:pPr algn="ctr"/>
            <a:r>
              <a:rPr lang="es-MX" altLang="es-MX" sz="3200" b="1" i="1" dirty="0">
                <a:solidFill>
                  <a:schemeClr val="bg1"/>
                </a:solidFill>
                <a:latin typeface="Bodoni MT Condensed" panose="02070606080606020203" pitchFamily="18" charset="0"/>
              </a:rPr>
              <a:t>Entorno preelectoral</a:t>
            </a:r>
          </a:p>
        </p:txBody>
      </p:sp>
      <p:pic>
        <p:nvPicPr>
          <p:cNvPr id="22" name="Imagen 21"/>
          <p:cNvPicPr>
            <a:picLocks noChangeAspect="1"/>
          </p:cNvPicPr>
          <p:nvPr/>
        </p:nvPicPr>
        <p:blipFill>
          <a:blip r:embed="rId3"/>
          <a:stretch>
            <a:fillRect/>
          </a:stretch>
        </p:blipFill>
        <p:spPr>
          <a:xfrm>
            <a:off x="10097144" y="77138"/>
            <a:ext cx="2021573" cy="1391531"/>
          </a:xfrm>
          <a:prstGeom prst="rect">
            <a:avLst/>
          </a:prstGeom>
        </p:spPr>
      </p:pic>
      <p:pic>
        <p:nvPicPr>
          <p:cNvPr id="20" name="Picture 4" descr="símbolo de ferramentas de administração e organização do calendário e  relógio ícones em vetor livre criados por Freepik em 2021 | Calendario png,  Ícones, Calendario vetor">
            <a:extLst>
              <a:ext uri="{FF2B5EF4-FFF2-40B4-BE49-F238E27FC236}">
                <a16:creationId xmlns:a16="http://schemas.microsoft.com/office/drawing/2014/main" id="{31F6E484-4A92-AECB-7FBD-3F9E395E9BF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0375" y="772420"/>
            <a:ext cx="2518648" cy="1322289"/>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4" name="Tabla 23">
            <a:extLst>
              <a:ext uri="{FF2B5EF4-FFF2-40B4-BE49-F238E27FC236}">
                <a16:creationId xmlns:a16="http://schemas.microsoft.com/office/drawing/2014/main" id="{62C33EE0-33EE-FF5E-8B38-F484D3D2D2BA}"/>
              </a:ext>
            </a:extLst>
          </p:cNvPr>
          <p:cNvGraphicFramePr>
            <a:graphicFrameLocks noGrp="1"/>
          </p:cNvGraphicFramePr>
          <p:nvPr>
            <p:extLst>
              <p:ext uri="{D42A27DB-BD31-4B8C-83A1-F6EECF244321}">
                <p14:modId xmlns:p14="http://schemas.microsoft.com/office/powerpoint/2010/main" val="1484573324"/>
              </p:ext>
            </p:extLst>
          </p:nvPr>
        </p:nvGraphicFramePr>
        <p:xfrm>
          <a:off x="1217877" y="3573296"/>
          <a:ext cx="1781779" cy="2520000"/>
        </p:xfrm>
        <a:graphic>
          <a:graphicData uri="http://schemas.openxmlformats.org/drawingml/2006/table">
            <a:tbl>
              <a:tblPr firstRow="1" bandRow="1">
                <a:tableStyleId>{5C22544A-7EE6-4342-B048-85BDC9FD1C3A}</a:tableStyleId>
              </a:tblPr>
              <a:tblGrid>
                <a:gridCol w="1781779">
                  <a:extLst>
                    <a:ext uri="{9D8B030D-6E8A-4147-A177-3AD203B41FA5}">
                      <a16:colId xmlns:a16="http://schemas.microsoft.com/office/drawing/2014/main" val="20008"/>
                    </a:ext>
                  </a:extLst>
                </a:gridCol>
              </a:tblGrid>
              <a:tr h="504000">
                <a:tc>
                  <a:txBody>
                    <a:bodyPr/>
                    <a:lstStyle/>
                    <a:p>
                      <a:pPr marL="0" algn="l" rtl="0" eaLnBrk="1" fontAlgn="ctr" latinLnBrk="0" hangingPunct="1"/>
                      <a:r>
                        <a:rPr kumimoji="0" lang="es-MX" sz="1800" b="0" i="0" u="none" strike="noStrike" kern="1200" dirty="0">
                          <a:solidFill>
                            <a:srgbClr val="000000"/>
                          </a:solidFill>
                          <a:latin typeface="Arial Narrow"/>
                          <a:ea typeface="+mn-ea"/>
                          <a:cs typeface="+mn-cs"/>
                        </a:rPr>
                        <a:t>02 Junio del 2024</a:t>
                      </a:r>
                    </a:p>
                  </a:txBody>
                  <a:tcPr marL="180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93582886"/>
                  </a:ext>
                </a:extLst>
              </a:tr>
              <a:tr h="504000">
                <a:tc>
                  <a:txBody>
                    <a:bodyPr/>
                    <a:lstStyle/>
                    <a:p>
                      <a:pPr marL="0" algn="l" rtl="0" eaLnBrk="1" fontAlgn="ctr" latinLnBrk="0" hangingPunct="1"/>
                      <a:r>
                        <a:rPr kumimoji="0" lang="es-MX" sz="1800" b="0" i="0" u="none" strike="noStrike" kern="1200" dirty="0">
                          <a:solidFill>
                            <a:srgbClr val="000000"/>
                          </a:solidFill>
                          <a:latin typeface="Arial Narrow"/>
                          <a:ea typeface="+mn-ea"/>
                          <a:cs typeface="+mn-cs"/>
                        </a:rPr>
                        <a:t>Junio 2024</a:t>
                      </a:r>
                    </a:p>
                  </a:txBody>
                  <a:tcPr marL="18000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47696251"/>
                  </a:ext>
                </a:extLst>
              </a:tr>
              <a:tr h="504000">
                <a:tc>
                  <a:txBody>
                    <a:bodyPr/>
                    <a:lstStyle/>
                    <a:p>
                      <a:pPr marL="0" algn="l" rtl="0" eaLnBrk="1" fontAlgn="ctr" latinLnBrk="0" hangingPunct="1"/>
                      <a:r>
                        <a:rPr kumimoji="0" lang="es-MX" sz="1800" b="0" i="0" u="none" strike="noStrike" kern="1200" dirty="0">
                          <a:solidFill>
                            <a:srgbClr val="000000"/>
                          </a:solidFill>
                          <a:latin typeface="Arial Narrow"/>
                          <a:ea typeface="+mn-ea"/>
                          <a:cs typeface="+mn-cs"/>
                        </a:rPr>
                        <a:t>En el 2024</a:t>
                      </a:r>
                    </a:p>
                  </a:txBody>
                  <a:tcPr marL="18000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55907604"/>
                  </a:ext>
                </a:extLst>
              </a:tr>
              <a:tr h="504000">
                <a:tc>
                  <a:txBody>
                    <a:bodyPr/>
                    <a:lstStyle/>
                    <a:p>
                      <a:pPr marL="0" algn="l" rtl="0" eaLnBrk="1" fontAlgn="ctr" latinLnBrk="0" hangingPunct="1"/>
                      <a:r>
                        <a:rPr kumimoji="0" lang="es-MX" sz="1800" b="0" i="0" u="none" strike="noStrike" kern="1200" dirty="0">
                          <a:solidFill>
                            <a:srgbClr val="000000"/>
                          </a:solidFill>
                          <a:latin typeface="Arial Narrow"/>
                          <a:ea typeface="+mn-ea"/>
                          <a:cs typeface="+mn-cs"/>
                        </a:rPr>
                        <a:t>Otra fecha</a:t>
                      </a:r>
                    </a:p>
                  </a:txBody>
                  <a:tcPr marL="18000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44631871"/>
                  </a:ext>
                </a:extLst>
              </a:tr>
              <a:tr h="504000">
                <a:tc>
                  <a:txBody>
                    <a:bodyPr/>
                    <a:lstStyle/>
                    <a:p>
                      <a:pPr marL="0" algn="l" rtl="0" eaLnBrk="1" fontAlgn="ctr" latinLnBrk="0" hangingPunct="1"/>
                      <a:r>
                        <a:rPr kumimoji="0" lang="es-MX" sz="1800" b="0" i="0" u="none" strike="noStrike" kern="1200" dirty="0" err="1">
                          <a:solidFill>
                            <a:srgbClr val="000000"/>
                          </a:solidFill>
                          <a:latin typeface="Arial Narrow"/>
                          <a:ea typeface="+mn-ea"/>
                          <a:cs typeface="+mn-cs"/>
                        </a:rPr>
                        <a:t>Ns,Nc</a:t>
                      </a:r>
                      <a:endParaRPr kumimoji="0" lang="es-MX" sz="1800" b="0" i="0" u="none" strike="noStrike" kern="1200" dirty="0">
                        <a:solidFill>
                          <a:srgbClr val="000000"/>
                        </a:solidFill>
                        <a:latin typeface="Arial Narrow"/>
                        <a:ea typeface="+mn-ea"/>
                        <a:cs typeface="+mn-cs"/>
                      </a:endParaRPr>
                    </a:p>
                  </a:txBody>
                  <a:tcPr marL="18000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40118658"/>
                  </a:ext>
                </a:extLst>
              </a:tr>
            </a:tbl>
          </a:graphicData>
        </a:graphic>
      </p:graphicFrame>
      <p:sp>
        <p:nvSpPr>
          <p:cNvPr id="25" name="Elipse 24">
            <a:extLst>
              <a:ext uri="{FF2B5EF4-FFF2-40B4-BE49-F238E27FC236}">
                <a16:creationId xmlns:a16="http://schemas.microsoft.com/office/drawing/2014/main" id="{A750C1BC-59FE-9D64-BDAD-1B70C420E447}"/>
              </a:ext>
            </a:extLst>
          </p:cNvPr>
          <p:cNvSpPr/>
          <p:nvPr/>
        </p:nvSpPr>
        <p:spPr>
          <a:xfrm>
            <a:off x="845918" y="3654069"/>
            <a:ext cx="324000" cy="324000"/>
          </a:xfrm>
          <a:prstGeom prst="ellipse">
            <a:avLst/>
          </a:prstGeom>
          <a:solidFill>
            <a:srgbClr val="0070C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rgbClr val="00B0F0"/>
              </a:solidFill>
            </a:endParaRPr>
          </a:p>
        </p:txBody>
      </p:sp>
      <p:sp>
        <p:nvSpPr>
          <p:cNvPr id="26" name="Elipse 25">
            <a:extLst>
              <a:ext uri="{FF2B5EF4-FFF2-40B4-BE49-F238E27FC236}">
                <a16:creationId xmlns:a16="http://schemas.microsoft.com/office/drawing/2014/main" id="{1EC1C196-64E7-1A54-B2D5-82192148EA30}"/>
              </a:ext>
            </a:extLst>
          </p:cNvPr>
          <p:cNvSpPr/>
          <p:nvPr/>
        </p:nvSpPr>
        <p:spPr>
          <a:xfrm>
            <a:off x="845918" y="4169202"/>
            <a:ext cx="324000" cy="324000"/>
          </a:xfrm>
          <a:prstGeom prst="ellipse">
            <a:avLst/>
          </a:prstGeom>
          <a:solidFill>
            <a:srgbClr val="008E4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rgbClr val="00B0F0"/>
              </a:solidFill>
            </a:endParaRPr>
          </a:p>
        </p:txBody>
      </p:sp>
      <p:sp>
        <p:nvSpPr>
          <p:cNvPr id="27" name="Elipse 26">
            <a:extLst>
              <a:ext uri="{FF2B5EF4-FFF2-40B4-BE49-F238E27FC236}">
                <a16:creationId xmlns:a16="http://schemas.microsoft.com/office/drawing/2014/main" id="{493892A7-9862-D69C-CCB1-8BAE899C5734}"/>
              </a:ext>
            </a:extLst>
          </p:cNvPr>
          <p:cNvSpPr/>
          <p:nvPr/>
        </p:nvSpPr>
        <p:spPr>
          <a:xfrm>
            <a:off x="845918" y="4653472"/>
            <a:ext cx="324000" cy="324000"/>
          </a:xfrm>
          <a:prstGeom prst="ellipse">
            <a:avLst/>
          </a:prstGeom>
          <a:solidFill>
            <a:srgbClr val="D5365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rgbClr val="00B0F0"/>
              </a:solidFill>
            </a:endParaRPr>
          </a:p>
        </p:txBody>
      </p:sp>
      <p:sp>
        <p:nvSpPr>
          <p:cNvPr id="28" name="Elipse 27">
            <a:extLst>
              <a:ext uri="{FF2B5EF4-FFF2-40B4-BE49-F238E27FC236}">
                <a16:creationId xmlns:a16="http://schemas.microsoft.com/office/drawing/2014/main" id="{80362A38-DA31-D2E6-B800-2646C535CE97}"/>
              </a:ext>
            </a:extLst>
          </p:cNvPr>
          <p:cNvSpPr/>
          <p:nvPr/>
        </p:nvSpPr>
        <p:spPr>
          <a:xfrm>
            <a:off x="845918" y="5166269"/>
            <a:ext cx="324000" cy="324000"/>
          </a:xfrm>
          <a:prstGeom prst="ellipse">
            <a:avLst/>
          </a:prstGeom>
          <a:solidFill>
            <a:schemeClr val="accent6">
              <a:lumMod val="75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rgbClr val="00B0F0"/>
              </a:solidFill>
            </a:endParaRPr>
          </a:p>
        </p:txBody>
      </p:sp>
      <p:sp>
        <p:nvSpPr>
          <p:cNvPr id="29" name="Elipse 28">
            <a:extLst>
              <a:ext uri="{FF2B5EF4-FFF2-40B4-BE49-F238E27FC236}">
                <a16:creationId xmlns:a16="http://schemas.microsoft.com/office/drawing/2014/main" id="{904EE81B-82A6-87D1-F09A-97BC4A32ABC3}"/>
              </a:ext>
            </a:extLst>
          </p:cNvPr>
          <p:cNvSpPr/>
          <p:nvPr/>
        </p:nvSpPr>
        <p:spPr>
          <a:xfrm>
            <a:off x="857837" y="5697568"/>
            <a:ext cx="324000" cy="32400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solidFill>
                <a:srgbClr val="00B0F0"/>
              </a:solidFill>
            </a:endParaRPr>
          </a:p>
        </p:txBody>
      </p:sp>
      <p:sp>
        <p:nvSpPr>
          <p:cNvPr id="30" name="Rectangle 2">
            <a:extLst>
              <a:ext uri="{FF2B5EF4-FFF2-40B4-BE49-F238E27FC236}">
                <a16:creationId xmlns:a16="http://schemas.microsoft.com/office/drawing/2014/main" id="{7DFE35A5-6B29-8DDA-C39F-30C391B8800B}"/>
              </a:ext>
            </a:extLst>
          </p:cNvPr>
          <p:cNvSpPr txBox="1">
            <a:spLocks noChangeArrowheads="1"/>
          </p:cNvSpPr>
          <p:nvPr/>
        </p:nvSpPr>
        <p:spPr>
          <a:xfrm>
            <a:off x="827018" y="1927565"/>
            <a:ext cx="4404886" cy="366034"/>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pPr algn="l"/>
            <a:r>
              <a:rPr lang="es-ES" altLang="es-MX" sz="2000" dirty="0">
                <a:solidFill>
                  <a:schemeClr val="tx1"/>
                </a:solidFill>
                <a:latin typeface="Franklin Gothic Heavy" panose="020B0903020102020204" pitchFamily="34" charset="0"/>
              </a:rPr>
              <a:t>¿Sabe cuándo serán las próximas elecciones en  la Ciudad de México?</a:t>
            </a:r>
            <a:endParaRPr lang="es-MX" altLang="es-MX" sz="2000" dirty="0">
              <a:solidFill>
                <a:schemeClr val="tx1"/>
              </a:solidFill>
              <a:latin typeface="Franklin Gothic Heavy" panose="020B0903020102020204" pitchFamily="34" charset="0"/>
            </a:endParaRPr>
          </a:p>
        </p:txBody>
      </p:sp>
      <p:graphicFrame>
        <p:nvGraphicFramePr>
          <p:cNvPr id="31" name="Tabla 2">
            <a:extLst>
              <a:ext uri="{FF2B5EF4-FFF2-40B4-BE49-F238E27FC236}">
                <a16:creationId xmlns:a16="http://schemas.microsoft.com/office/drawing/2014/main" id="{193E427D-BCA7-C45E-C4C0-C39AE6C32726}"/>
              </a:ext>
            </a:extLst>
          </p:cNvPr>
          <p:cNvGraphicFramePr>
            <a:graphicFrameLocks noGrp="1"/>
          </p:cNvGraphicFramePr>
          <p:nvPr>
            <p:extLst>
              <p:ext uri="{D42A27DB-BD31-4B8C-83A1-F6EECF244321}">
                <p14:modId xmlns:p14="http://schemas.microsoft.com/office/powerpoint/2010/main" val="84310940"/>
              </p:ext>
            </p:extLst>
          </p:nvPr>
        </p:nvGraphicFramePr>
        <p:xfrm>
          <a:off x="7892584" y="3159472"/>
          <a:ext cx="3780000" cy="2988000"/>
        </p:xfrm>
        <a:graphic>
          <a:graphicData uri="http://schemas.openxmlformats.org/drawingml/2006/table">
            <a:tbl>
              <a:tblPr firstRow="1" bandRow="1">
                <a:tableStyleId>{5C22544A-7EE6-4342-B048-85BDC9FD1C3A}</a:tableStyleId>
              </a:tblPr>
              <a:tblGrid>
                <a:gridCol w="1620000">
                  <a:extLst>
                    <a:ext uri="{9D8B030D-6E8A-4147-A177-3AD203B41FA5}">
                      <a16:colId xmlns:a16="http://schemas.microsoft.com/office/drawing/2014/main" val="20008"/>
                    </a:ext>
                  </a:extLst>
                </a:gridCol>
                <a:gridCol w="720000">
                  <a:extLst>
                    <a:ext uri="{9D8B030D-6E8A-4147-A177-3AD203B41FA5}">
                      <a16:colId xmlns:a16="http://schemas.microsoft.com/office/drawing/2014/main" val="2060481576"/>
                    </a:ext>
                  </a:extLst>
                </a:gridCol>
                <a:gridCol w="720000">
                  <a:extLst>
                    <a:ext uri="{9D8B030D-6E8A-4147-A177-3AD203B41FA5}">
                      <a16:colId xmlns:a16="http://schemas.microsoft.com/office/drawing/2014/main" val="121762452"/>
                    </a:ext>
                  </a:extLst>
                </a:gridCol>
                <a:gridCol w="720000">
                  <a:extLst>
                    <a:ext uri="{9D8B030D-6E8A-4147-A177-3AD203B41FA5}">
                      <a16:colId xmlns:a16="http://schemas.microsoft.com/office/drawing/2014/main" val="4151337960"/>
                    </a:ext>
                  </a:extLst>
                </a:gridCol>
              </a:tblGrid>
              <a:tr h="468000">
                <a:tc>
                  <a:txBody>
                    <a:bodyPr/>
                    <a:lstStyle/>
                    <a:p>
                      <a:pPr algn="l" fontAlgn="ctr"/>
                      <a:endParaRPr kumimoji="0" lang="es-MX" sz="1500" b="0" i="0" u="none" strike="noStrike" kern="1200" dirty="0">
                        <a:solidFill>
                          <a:schemeClr val="tx1"/>
                        </a:solidFill>
                        <a:effectLst/>
                        <a:latin typeface="Arial Narrow" panose="020B0606020202030204" pitchFamily="34" charset="0"/>
                        <a:ea typeface="+mn-ea"/>
                        <a:cs typeface="+mn-cs"/>
                      </a:endParaRPr>
                    </a:p>
                  </a:txBody>
                  <a:tcPr marL="144000" marR="36000"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0" lang="es-MX" sz="1300" b="0" kern="1200" dirty="0">
                          <a:solidFill>
                            <a:schemeClr val="bg1"/>
                          </a:solidFill>
                          <a:latin typeface="Arial Narrow" panose="020B0606020202030204" pitchFamily="34" charset="0"/>
                          <a:ea typeface="+mn-ea"/>
                          <a:cs typeface="+mn-cs"/>
                        </a:rPr>
                        <a:t>Ene </a:t>
                      </a:r>
                    </a:p>
                    <a:p>
                      <a:pPr algn="ctr"/>
                      <a:r>
                        <a:rPr kumimoji="0" lang="es-MX" sz="1300" b="0" kern="1200" dirty="0">
                          <a:solidFill>
                            <a:schemeClr val="bg1"/>
                          </a:solidFill>
                          <a:latin typeface="Arial Narrow" panose="020B0606020202030204" pitchFamily="34" charset="0"/>
                          <a:ea typeface="+mn-ea"/>
                          <a:cs typeface="+mn-cs"/>
                        </a:rPr>
                        <a:t>24</a:t>
                      </a:r>
                    </a:p>
                  </a:txBody>
                  <a:tcPr marL="44450" marR="4445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32F50"/>
                    </a:solidFill>
                  </a:tcPr>
                </a:tc>
                <a:tc>
                  <a:txBody>
                    <a:bodyPr/>
                    <a:lstStyle/>
                    <a:p>
                      <a:pPr algn="ctr"/>
                      <a:r>
                        <a:rPr kumimoji="0" lang="es-MX" sz="1300" b="0" kern="1200" dirty="0">
                          <a:solidFill>
                            <a:schemeClr val="bg1"/>
                          </a:solidFill>
                          <a:latin typeface="Arial Narrow" panose="020B0606020202030204" pitchFamily="34" charset="0"/>
                          <a:ea typeface="+mn-ea"/>
                          <a:cs typeface="+mn-cs"/>
                        </a:rPr>
                        <a:t>Mar </a:t>
                      </a:r>
                    </a:p>
                    <a:p>
                      <a:pPr algn="ctr"/>
                      <a:r>
                        <a:rPr kumimoji="0" lang="es-MX" sz="1300" b="0" kern="1200" dirty="0">
                          <a:solidFill>
                            <a:schemeClr val="bg1"/>
                          </a:solidFill>
                          <a:latin typeface="Arial Narrow" panose="020B0606020202030204" pitchFamily="34" charset="0"/>
                          <a:ea typeface="+mn-ea"/>
                          <a:cs typeface="+mn-cs"/>
                        </a:rPr>
                        <a:t>24</a:t>
                      </a:r>
                    </a:p>
                  </a:txBody>
                  <a:tcPr marL="44450" marR="4445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32F50"/>
                    </a:solidFill>
                  </a:tcPr>
                </a:tc>
                <a:tc>
                  <a:txBody>
                    <a:bodyPr/>
                    <a:lstStyle/>
                    <a:p>
                      <a:pPr algn="ctr"/>
                      <a:r>
                        <a:rPr kumimoji="0" lang="es-MX" sz="1300" b="0" kern="1200" dirty="0">
                          <a:solidFill>
                            <a:schemeClr val="bg1"/>
                          </a:solidFill>
                          <a:latin typeface="Arial Narrow" panose="020B0606020202030204" pitchFamily="34" charset="0"/>
                          <a:ea typeface="+mn-ea"/>
                          <a:cs typeface="+mn-cs"/>
                        </a:rPr>
                        <a:t>Abr </a:t>
                      </a:r>
                    </a:p>
                    <a:p>
                      <a:pPr algn="ctr"/>
                      <a:r>
                        <a:rPr kumimoji="0" lang="es-MX" sz="1300" b="0" kern="1200" dirty="0">
                          <a:solidFill>
                            <a:schemeClr val="bg1"/>
                          </a:solidFill>
                          <a:latin typeface="Arial Narrow" panose="020B0606020202030204" pitchFamily="34" charset="0"/>
                          <a:ea typeface="+mn-ea"/>
                          <a:cs typeface="+mn-cs"/>
                        </a:rPr>
                        <a:t>24</a:t>
                      </a:r>
                    </a:p>
                  </a:txBody>
                  <a:tcPr marL="44450" marR="4445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32F50"/>
                    </a:solidFill>
                  </a:tcPr>
                </a:tc>
                <a:extLst>
                  <a:ext uri="{0D108BD9-81ED-4DB2-BD59-A6C34878D82A}">
                    <a16:rowId xmlns:a16="http://schemas.microsoft.com/office/drawing/2014/main" val="4031628963"/>
                  </a:ext>
                </a:extLst>
              </a:tr>
              <a:tr h="504000">
                <a:tc>
                  <a:txBody>
                    <a:bodyPr/>
                    <a:lstStyle/>
                    <a:p>
                      <a:pPr marL="0" algn="l" rtl="0" eaLnBrk="1" fontAlgn="ctr" latinLnBrk="0" hangingPunct="1"/>
                      <a:r>
                        <a:rPr kumimoji="0" lang="es-MX" sz="1600" b="0" i="0" u="none" strike="noStrike" kern="1200" dirty="0">
                          <a:solidFill>
                            <a:srgbClr val="000000"/>
                          </a:solidFill>
                          <a:effectLst/>
                          <a:latin typeface="Arial Narrow" panose="020B0606020202030204" pitchFamily="34" charset="0"/>
                          <a:ea typeface="+mn-ea"/>
                          <a:cs typeface="+mn-cs"/>
                        </a:rPr>
                        <a:t>02 Junio del 2024</a:t>
                      </a:r>
                    </a:p>
                  </a:txBody>
                  <a:tcPr marL="1800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kumimoji="0" lang="es-MX" sz="1800" b="0" i="0" u="none" strike="noStrike" kern="1200" dirty="0">
                          <a:solidFill>
                            <a:srgbClr val="000000"/>
                          </a:solidFill>
                          <a:effectLst/>
                          <a:latin typeface="Arial Narrow" panose="020B0606020202030204" pitchFamily="34" charset="0"/>
                          <a:ea typeface="+mn-ea"/>
                          <a:cs typeface="+mn-cs"/>
                        </a:rPr>
                        <a:t>14.4</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kumimoji="0" lang="es-MX" sz="1800" b="0" i="0" u="none" strike="noStrike" kern="1200" dirty="0">
                          <a:solidFill>
                            <a:srgbClr val="000000"/>
                          </a:solidFill>
                          <a:effectLst/>
                          <a:latin typeface="Arial Narrow" panose="020B0606020202030204" pitchFamily="34" charset="0"/>
                          <a:ea typeface="+mn-ea"/>
                          <a:cs typeface="+mn-cs"/>
                        </a:rPr>
                        <a:t>33.8</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kumimoji="0" lang="es-MX" sz="1800" b="1" i="0" u="none" strike="noStrike" kern="1200" dirty="0">
                          <a:solidFill>
                            <a:srgbClr val="000000"/>
                          </a:solidFill>
                          <a:effectLst/>
                          <a:latin typeface="Arial Narrow" panose="020B0606020202030204" pitchFamily="34" charset="0"/>
                          <a:ea typeface="+mn-ea"/>
                          <a:cs typeface="+mn-cs"/>
                        </a:rPr>
                        <a:t>51.9</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88927799"/>
                  </a:ext>
                </a:extLst>
              </a:tr>
              <a:tr h="504000">
                <a:tc>
                  <a:txBody>
                    <a:bodyPr/>
                    <a:lstStyle/>
                    <a:p>
                      <a:pPr marL="0" algn="l" rtl="0" eaLnBrk="1" fontAlgn="ctr" latinLnBrk="0" hangingPunct="1"/>
                      <a:r>
                        <a:rPr kumimoji="0" lang="es-MX" sz="1600" b="0" i="0" u="none" strike="noStrike" kern="1200" dirty="0">
                          <a:solidFill>
                            <a:srgbClr val="000000"/>
                          </a:solidFill>
                          <a:effectLst/>
                          <a:latin typeface="Arial Narrow" panose="020B0606020202030204" pitchFamily="34" charset="0"/>
                          <a:ea typeface="+mn-ea"/>
                          <a:cs typeface="+mn-cs"/>
                        </a:rPr>
                        <a:t>Junio 2024</a:t>
                      </a:r>
                    </a:p>
                  </a:txBody>
                  <a:tcPr marL="180000" marR="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kumimoji="0" lang="es-MX" sz="1800" b="0" i="0" u="none" strike="noStrike" kern="1200" dirty="0">
                          <a:solidFill>
                            <a:srgbClr val="000000"/>
                          </a:solidFill>
                          <a:effectLst/>
                          <a:latin typeface="Arial Narrow" panose="020B0606020202030204" pitchFamily="34" charset="0"/>
                          <a:ea typeface="+mn-ea"/>
                          <a:cs typeface="+mn-cs"/>
                        </a:rPr>
                        <a:t>32.4</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kumimoji="0" lang="es-MX" sz="1800" b="0" i="0" u="none" strike="noStrike" kern="1200" dirty="0">
                          <a:solidFill>
                            <a:srgbClr val="000000"/>
                          </a:solidFill>
                          <a:effectLst/>
                          <a:latin typeface="Arial Narrow" panose="020B0606020202030204" pitchFamily="34" charset="0"/>
                          <a:ea typeface="+mn-ea"/>
                          <a:cs typeface="+mn-cs"/>
                        </a:rPr>
                        <a:t>29.8</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kumimoji="0" lang="es-MX" sz="1800" b="1" i="0" u="none" strike="noStrike" kern="1200">
                          <a:solidFill>
                            <a:srgbClr val="000000"/>
                          </a:solidFill>
                          <a:effectLst/>
                          <a:latin typeface="Arial Narrow" panose="020B0606020202030204" pitchFamily="34" charset="0"/>
                          <a:ea typeface="+mn-ea"/>
                          <a:cs typeface="+mn-cs"/>
                        </a:rPr>
                        <a:t>20.6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3793582886"/>
                  </a:ext>
                </a:extLst>
              </a:tr>
              <a:tr h="504000">
                <a:tc>
                  <a:txBody>
                    <a:bodyPr/>
                    <a:lstStyle/>
                    <a:p>
                      <a:pPr marL="0" algn="l" rtl="0" eaLnBrk="1" fontAlgn="ctr" latinLnBrk="0" hangingPunct="1"/>
                      <a:r>
                        <a:rPr kumimoji="0" lang="es-MX" sz="1600" b="0" i="0" u="none" strike="noStrike" kern="1200" dirty="0">
                          <a:solidFill>
                            <a:srgbClr val="000000"/>
                          </a:solidFill>
                          <a:effectLst/>
                          <a:latin typeface="Arial Narrow" panose="020B0606020202030204" pitchFamily="34" charset="0"/>
                          <a:ea typeface="+mn-ea"/>
                          <a:cs typeface="+mn-cs"/>
                        </a:rPr>
                        <a:t>En el 2024</a:t>
                      </a:r>
                    </a:p>
                  </a:txBody>
                  <a:tcPr marL="180000"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kumimoji="0" lang="es-MX" sz="1800" b="0" i="0" u="none" strike="noStrike" kern="1200" dirty="0">
                          <a:solidFill>
                            <a:srgbClr val="000000"/>
                          </a:solidFill>
                          <a:effectLst/>
                          <a:latin typeface="Arial Narrow" panose="020B0606020202030204" pitchFamily="34" charset="0"/>
                          <a:ea typeface="+mn-ea"/>
                          <a:cs typeface="+mn-cs"/>
                        </a:rPr>
                        <a:t>5.6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kumimoji="0" lang="es-MX" sz="1800" b="0" i="0" u="none" strike="noStrike" kern="1200" dirty="0">
                          <a:solidFill>
                            <a:srgbClr val="000000"/>
                          </a:solidFill>
                          <a:effectLst/>
                          <a:latin typeface="Arial Narrow" panose="020B0606020202030204" pitchFamily="34" charset="0"/>
                          <a:ea typeface="+mn-ea"/>
                          <a:cs typeface="+mn-cs"/>
                        </a:rPr>
                        <a:t>2.0</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kumimoji="0" lang="es-MX" sz="1800" b="1" i="0" u="none" strike="noStrike" kern="1200" dirty="0">
                          <a:solidFill>
                            <a:srgbClr val="000000"/>
                          </a:solidFill>
                          <a:effectLst/>
                          <a:latin typeface="Arial Narrow" panose="020B0606020202030204" pitchFamily="34" charset="0"/>
                          <a:ea typeface="+mn-ea"/>
                          <a:cs typeface="+mn-cs"/>
                        </a:rPr>
                        <a:t>2.0</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7696251"/>
                  </a:ext>
                </a:extLst>
              </a:tr>
              <a:tr h="504000">
                <a:tc>
                  <a:txBody>
                    <a:bodyPr/>
                    <a:lstStyle/>
                    <a:p>
                      <a:pPr marL="0" algn="l" rtl="0" eaLnBrk="1" fontAlgn="ctr" latinLnBrk="0" hangingPunct="1"/>
                      <a:r>
                        <a:rPr kumimoji="0" lang="es-MX" sz="1600" b="0" i="0" u="none" strike="noStrike" kern="1200" dirty="0">
                          <a:solidFill>
                            <a:srgbClr val="000000"/>
                          </a:solidFill>
                          <a:effectLst/>
                          <a:latin typeface="Arial Narrow" panose="020B0606020202030204" pitchFamily="34" charset="0"/>
                          <a:ea typeface="+mn-ea"/>
                          <a:cs typeface="+mn-cs"/>
                        </a:rPr>
                        <a:t>Otra fecha</a:t>
                      </a:r>
                    </a:p>
                  </a:txBody>
                  <a:tcPr marL="180000"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kumimoji="0" lang="es-MX" sz="1800" b="0" i="0" u="none" strike="noStrike" kern="1200" dirty="0">
                          <a:solidFill>
                            <a:srgbClr val="000000"/>
                          </a:solidFill>
                          <a:effectLst/>
                          <a:latin typeface="Arial Narrow" panose="020B0606020202030204" pitchFamily="34" charset="0"/>
                          <a:ea typeface="+mn-ea"/>
                          <a:cs typeface="+mn-cs"/>
                        </a:rPr>
                        <a:t>21.3</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rtl="0" fontAlgn="ctr"/>
                      <a:r>
                        <a:rPr kumimoji="0" lang="es-MX" sz="1800" b="0" i="0" u="none" strike="noStrike" kern="1200" dirty="0">
                          <a:solidFill>
                            <a:srgbClr val="000000"/>
                          </a:solidFill>
                          <a:effectLst/>
                          <a:latin typeface="Arial Narrow" panose="020B0606020202030204" pitchFamily="34" charset="0"/>
                          <a:ea typeface="+mn-ea"/>
                          <a:cs typeface="+mn-cs"/>
                        </a:rPr>
                        <a:t>10.1</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kumimoji="0" lang="es-MX" sz="1800" b="1" i="0" u="none" strike="noStrike" kern="1200">
                          <a:solidFill>
                            <a:srgbClr val="000000"/>
                          </a:solidFill>
                          <a:effectLst/>
                          <a:latin typeface="Arial Narrow" panose="020B0606020202030204" pitchFamily="34" charset="0"/>
                          <a:ea typeface="+mn-ea"/>
                          <a:cs typeface="+mn-cs"/>
                        </a:rPr>
                        <a:t>10.4</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1252439929"/>
                  </a:ext>
                </a:extLst>
              </a:tr>
              <a:tr h="504000">
                <a:tc>
                  <a:txBody>
                    <a:bodyPr/>
                    <a:lstStyle/>
                    <a:p>
                      <a:pPr marL="0" algn="l" rtl="0" eaLnBrk="1" fontAlgn="ctr" latinLnBrk="0" hangingPunct="1"/>
                      <a:r>
                        <a:rPr kumimoji="0" lang="es-MX" sz="1600" b="0" i="0" u="none" strike="noStrike" kern="1200" dirty="0" err="1">
                          <a:solidFill>
                            <a:srgbClr val="000000"/>
                          </a:solidFill>
                          <a:effectLst/>
                          <a:latin typeface="Arial Narrow" panose="020B0606020202030204" pitchFamily="34" charset="0"/>
                          <a:ea typeface="+mn-ea"/>
                          <a:cs typeface="+mn-cs"/>
                        </a:rPr>
                        <a:t>Ns,Nc</a:t>
                      </a:r>
                      <a:endParaRPr kumimoji="0" lang="es-MX" sz="1600" b="0" i="0" u="none" strike="noStrike" kern="1200" dirty="0">
                        <a:solidFill>
                          <a:srgbClr val="000000"/>
                        </a:solidFill>
                        <a:effectLst/>
                        <a:latin typeface="Arial Narrow" panose="020B0606020202030204" pitchFamily="34" charset="0"/>
                        <a:ea typeface="+mn-ea"/>
                        <a:cs typeface="+mn-cs"/>
                      </a:endParaRPr>
                    </a:p>
                  </a:txBody>
                  <a:tcPr marL="180000"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kumimoji="0" lang="es-MX" sz="1800" b="0" i="0" u="none" strike="noStrike" kern="1200" dirty="0">
                          <a:solidFill>
                            <a:srgbClr val="000000"/>
                          </a:solidFill>
                          <a:effectLst/>
                          <a:latin typeface="Arial Narrow" panose="020B0606020202030204" pitchFamily="34" charset="0"/>
                          <a:ea typeface="+mn-ea"/>
                          <a:cs typeface="+mn-cs"/>
                        </a:rPr>
                        <a:t>26.2</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kumimoji="0" lang="es-MX" sz="1800" b="0" i="0" u="none" strike="noStrike" kern="1200" dirty="0">
                          <a:solidFill>
                            <a:srgbClr val="000000"/>
                          </a:solidFill>
                          <a:effectLst/>
                          <a:latin typeface="Arial Narrow" panose="020B0606020202030204" pitchFamily="34" charset="0"/>
                          <a:ea typeface="+mn-ea"/>
                          <a:cs typeface="+mn-cs"/>
                        </a:rPr>
                        <a:t>24.3</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kumimoji="0" lang="es-MX" sz="1800" b="1" i="0" u="none" strike="noStrike" kern="1200" dirty="0">
                          <a:solidFill>
                            <a:srgbClr val="000000"/>
                          </a:solidFill>
                          <a:effectLst/>
                          <a:latin typeface="Arial Narrow" panose="020B0606020202030204" pitchFamily="34" charset="0"/>
                          <a:ea typeface="+mn-ea"/>
                          <a:cs typeface="+mn-cs"/>
                        </a:rPr>
                        <a:t>15.1</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88214867"/>
                  </a:ext>
                </a:extLst>
              </a:tr>
            </a:tbl>
          </a:graphicData>
        </a:graphic>
      </p:graphicFrame>
      <p:graphicFrame>
        <p:nvGraphicFramePr>
          <p:cNvPr id="32" name="38 Gráfico">
            <a:extLst>
              <a:ext uri="{FF2B5EF4-FFF2-40B4-BE49-F238E27FC236}">
                <a16:creationId xmlns:a16="http://schemas.microsoft.com/office/drawing/2014/main" id="{025442D5-9E06-94C2-5DBF-04F1CFC60206}"/>
              </a:ext>
            </a:extLst>
          </p:cNvPr>
          <p:cNvGraphicFramePr/>
          <p:nvPr>
            <p:extLst>
              <p:ext uri="{D42A27DB-BD31-4B8C-83A1-F6EECF244321}">
                <p14:modId xmlns:p14="http://schemas.microsoft.com/office/powerpoint/2010/main" val="680018734"/>
              </p:ext>
            </p:extLst>
          </p:nvPr>
        </p:nvGraphicFramePr>
        <p:xfrm>
          <a:off x="3232181" y="2983788"/>
          <a:ext cx="3871931" cy="385702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92587445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uadroTexto 29">
            <a:extLst>
              <a:ext uri="{FF2B5EF4-FFF2-40B4-BE49-F238E27FC236}">
                <a16:creationId xmlns:a16="http://schemas.microsoft.com/office/drawing/2014/main" id="{8EC9B144-59BF-93F2-AF0D-0B0A6EB2BE2E}"/>
              </a:ext>
            </a:extLst>
          </p:cNvPr>
          <p:cNvSpPr txBox="1"/>
          <p:nvPr/>
        </p:nvSpPr>
        <p:spPr>
          <a:xfrm>
            <a:off x="4069860" y="1029330"/>
            <a:ext cx="2170156" cy="292388"/>
          </a:xfrm>
          <a:prstGeom prst="rect">
            <a:avLst/>
          </a:prstGeom>
          <a:solidFill>
            <a:schemeClr val="accent3">
              <a:lumMod val="50000"/>
            </a:schemeClr>
          </a:solidFill>
        </p:spPr>
        <p:txBody>
          <a:bodyPr wrap="square">
            <a:spAutoFit/>
          </a:bodyPr>
          <a:lstStyle/>
          <a:p>
            <a:pPr algn="r"/>
            <a:r>
              <a:rPr lang="es-MX" altLang="es-MX" sz="1300" b="1" i="1" dirty="0">
                <a:solidFill>
                  <a:schemeClr val="bg1"/>
                </a:solidFill>
                <a:latin typeface="Bodoni MT Condensed" panose="02070606080606020203" pitchFamily="18" charset="0"/>
              </a:rPr>
              <a:t>Considerando Alianzas</a:t>
            </a:r>
          </a:p>
        </p:txBody>
      </p:sp>
      <p:sp>
        <p:nvSpPr>
          <p:cNvPr id="14" name="28 CuadroTexto">
            <a:extLst>
              <a:ext uri="{FF2B5EF4-FFF2-40B4-BE49-F238E27FC236}">
                <a16:creationId xmlns:a16="http://schemas.microsoft.com/office/drawing/2014/main" id="{C9298F4E-92ED-4C78-BF14-736DECBF874D}"/>
              </a:ext>
            </a:extLst>
          </p:cNvPr>
          <p:cNvSpPr txBox="1"/>
          <p:nvPr/>
        </p:nvSpPr>
        <p:spPr>
          <a:xfrm>
            <a:off x="541512" y="414760"/>
            <a:ext cx="5682673" cy="699014"/>
          </a:xfrm>
          <a:prstGeom prst="rect">
            <a:avLst/>
          </a:prstGeom>
          <a:noFill/>
          <a:scene3d>
            <a:camera prst="orthographicFront"/>
            <a:lightRig rig="threePt" dir="t"/>
          </a:scene3d>
          <a:sp3d>
            <a:bevelT/>
          </a:sp3d>
        </p:spPr>
        <p:txBody>
          <a:bodyPr wrap="square" rtlCol="0" anchor="ctr">
            <a:noAutofit/>
          </a:bodyPr>
          <a:lstStyle/>
          <a:p>
            <a:pPr algn="ctr"/>
            <a:r>
              <a:rPr lang="es-MX" altLang="es-MX" sz="3200" b="1" i="1" dirty="0">
                <a:solidFill>
                  <a:schemeClr val="bg1"/>
                </a:solidFill>
                <a:latin typeface="Bodoni MT Condensed" panose="02070606080606020203" pitchFamily="18" charset="0"/>
              </a:rPr>
              <a:t>Preferencia por partidos</a:t>
            </a:r>
          </a:p>
        </p:txBody>
      </p:sp>
      <p:pic>
        <p:nvPicPr>
          <p:cNvPr id="18" name="Imagen 17"/>
          <p:cNvPicPr>
            <a:picLocks noChangeAspect="1"/>
          </p:cNvPicPr>
          <p:nvPr/>
        </p:nvPicPr>
        <p:blipFill>
          <a:blip r:embed="rId3"/>
          <a:stretch>
            <a:fillRect/>
          </a:stretch>
        </p:blipFill>
        <p:spPr>
          <a:xfrm>
            <a:off x="10097144" y="77138"/>
            <a:ext cx="2021573" cy="1391531"/>
          </a:xfrm>
          <a:prstGeom prst="rect">
            <a:avLst/>
          </a:prstGeom>
        </p:spPr>
      </p:pic>
      <p:pic>
        <p:nvPicPr>
          <p:cNvPr id="33" name="Picture 4" descr="fondo-azul – Blue Led">
            <a:extLst>
              <a:ext uri="{FF2B5EF4-FFF2-40B4-BE49-F238E27FC236}">
                <a16:creationId xmlns:a16="http://schemas.microsoft.com/office/drawing/2014/main" id="{EB59153D-3138-0426-E3AA-C718F18EBFDE}"/>
              </a:ext>
            </a:extLst>
          </p:cNvPr>
          <p:cNvPicPr>
            <a:picLocks noChangeAspect="1" noChangeArrowheads="1"/>
          </p:cNvPicPr>
          <p:nvPr/>
        </p:nvPicPr>
        <p:blipFill>
          <a:blip r:embed="rId4">
            <a:duotone>
              <a:prstClr val="black"/>
              <a:schemeClr val="accent5">
                <a:tint val="45000"/>
                <a:satMod val="400000"/>
              </a:schemeClr>
            </a:duotone>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6096000" y="2714359"/>
            <a:ext cx="5400600" cy="3255351"/>
          </a:xfrm>
          <a:prstGeom prst="rect">
            <a:avLst/>
          </a:prstGeom>
          <a:solidFill>
            <a:schemeClr val="accent6">
              <a:lumMod val="75000"/>
            </a:schemeClr>
          </a:solidFill>
          <a:effectLst>
            <a:outerShdw blurRad="50800" dist="38100" dir="5400000" algn="t" rotWithShape="0">
              <a:prstClr val="black">
                <a:alpha val="40000"/>
              </a:prstClr>
            </a:outerShdw>
          </a:effectLst>
        </p:spPr>
      </p:pic>
      <p:sp>
        <p:nvSpPr>
          <p:cNvPr id="34" name="Rectángulo: esquinas redondeadas 4">
            <a:extLst>
              <a:ext uri="{FF2B5EF4-FFF2-40B4-BE49-F238E27FC236}">
                <a16:creationId xmlns:a16="http://schemas.microsoft.com/office/drawing/2014/main" id="{466B2B23-4936-FF85-580D-32BAA49E76B5}"/>
              </a:ext>
            </a:extLst>
          </p:cNvPr>
          <p:cNvSpPr/>
          <p:nvPr/>
        </p:nvSpPr>
        <p:spPr>
          <a:xfrm>
            <a:off x="6404559" y="3032170"/>
            <a:ext cx="288000" cy="108000"/>
          </a:xfrm>
          <a:prstGeom prst="roundRect">
            <a:avLst/>
          </a:prstGeom>
          <a:solidFill>
            <a:srgbClr val="EC2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5" name="Rectángulo: esquinas redondeadas 34">
            <a:extLst>
              <a:ext uri="{FF2B5EF4-FFF2-40B4-BE49-F238E27FC236}">
                <a16:creationId xmlns:a16="http://schemas.microsoft.com/office/drawing/2014/main" id="{89468E05-81D2-0AAD-2553-437FA40B6EF7}"/>
              </a:ext>
            </a:extLst>
          </p:cNvPr>
          <p:cNvSpPr/>
          <p:nvPr/>
        </p:nvSpPr>
        <p:spPr>
          <a:xfrm>
            <a:off x="8437253" y="3031847"/>
            <a:ext cx="288000" cy="1080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Rectángulo: esquinas redondeadas 18">
            <a:extLst>
              <a:ext uri="{FF2B5EF4-FFF2-40B4-BE49-F238E27FC236}">
                <a16:creationId xmlns:a16="http://schemas.microsoft.com/office/drawing/2014/main" id="{C88EF36F-8B62-D517-CEA1-2527686777C8}"/>
              </a:ext>
            </a:extLst>
          </p:cNvPr>
          <p:cNvSpPr/>
          <p:nvPr/>
        </p:nvSpPr>
        <p:spPr>
          <a:xfrm>
            <a:off x="10488520" y="3031847"/>
            <a:ext cx="288000" cy="108000"/>
          </a:xfrm>
          <a:prstGeom prst="roundRect">
            <a:avLst/>
          </a:prstGeom>
          <a:solidFill>
            <a:srgbClr val="F799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37" name="Imagen 36" descr="Logotipo&#10;&#10;Descripción generada automáticamente">
            <a:extLst>
              <a:ext uri="{FF2B5EF4-FFF2-40B4-BE49-F238E27FC236}">
                <a16:creationId xmlns:a16="http://schemas.microsoft.com/office/drawing/2014/main" id="{B2EE1C7F-1E70-4600-5FD6-925900C9273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17853" y="2860102"/>
            <a:ext cx="1090944" cy="468000"/>
          </a:xfrm>
          <a:prstGeom prst="rect">
            <a:avLst/>
          </a:prstGeom>
        </p:spPr>
      </p:pic>
      <p:pic>
        <p:nvPicPr>
          <p:cNvPr id="38" name="Imagen 37" descr="Logotipo&#10;&#10;Descripción generada automáticamente">
            <a:extLst>
              <a:ext uri="{FF2B5EF4-FFF2-40B4-BE49-F238E27FC236}">
                <a16:creationId xmlns:a16="http://schemas.microsoft.com/office/drawing/2014/main" id="{356E0D19-C8F2-0CA9-B81C-DAC888B6C45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04410" y="2836435"/>
            <a:ext cx="1223312" cy="540333"/>
          </a:xfrm>
          <a:prstGeom prst="rect">
            <a:avLst/>
          </a:prstGeom>
        </p:spPr>
      </p:pic>
      <p:pic>
        <p:nvPicPr>
          <p:cNvPr id="39" name="Imagen 41">
            <a:extLst>
              <a:ext uri="{FF2B5EF4-FFF2-40B4-BE49-F238E27FC236}">
                <a16:creationId xmlns:a16="http://schemas.microsoft.com/office/drawing/2014/main" id="{51F1E8D1-268E-8ECC-021E-481676AA2F57}"/>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923096" y="2881405"/>
            <a:ext cx="357480" cy="360000"/>
          </a:xfrm>
          <a:prstGeom prst="rect">
            <a:avLst/>
          </a:prstGeom>
          <a:effectLst>
            <a:outerShdw blurRad="50800" dist="38100" dir="8100000" algn="tr" rotWithShape="0">
              <a:prstClr val="black">
                <a:alpha val="40000"/>
              </a:prstClr>
            </a:outerShdw>
          </a:effectLst>
        </p:spPr>
      </p:pic>
      <p:graphicFrame>
        <p:nvGraphicFramePr>
          <p:cNvPr id="40" name="8 Gráfico">
            <a:extLst>
              <a:ext uri="{FF2B5EF4-FFF2-40B4-BE49-F238E27FC236}">
                <a16:creationId xmlns:a16="http://schemas.microsoft.com/office/drawing/2014/main" id="{AA83AE73-2998-F5F6-A9CA-0C2D09537795}"/>
              </a:ext>
            </a:extLst>
          </p:cNvPr>
          <p:cNvGraphicFramePr/>
          <p:nvPr>
            <p:extLst>
              <p:ext uri="{D42A27DB-BD31-4B8C-83A1-F6EECF244321}">
                <p14:modId xmlns:p14="http://schemas.microsoft.com/office/powerpoint/2010/main" val="2171718240"/>
              </p:ext>
            </p:extLst>
          </p:nvPr>
        </p:nvGraphicFramePr>
        <p:xfrm>
          <a:off x="6104792" y="3457334"/>
          <a:ext cx="5391808" cy="2512375"/>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42" name="45 Gráfico">
            <a:extLst>
              <a:ext uri="{FF2B5EF4-FFF2-40B4-BE49-F238E27FC236}">
                <a16:creationId xmlns:a16="http://schemas.microsoft.com/office/drawing/2014/main" id="{F852333A-DE34-1182-A62C-45E2B6D14E9F}"/>
              </a:ext>
            </a:extLst>
          </p:cNvPr>
          <p:cNvGraphicFramePr/>
          <p:nvPr>
            <p:extLst>
              <p:ext uri="{D42A27DB-BD31-4B8C-83A1-F6EECF244321}">
                <p14:modId xmlns:p14="http://schemas.microsoft.com/office/powerpoint/2010/main" val="3499735862"/>
              </p:ext>
            </p:extLst>
          </p:nvPr>
        </p:nvGraphicFramePr>
        <p:xfrm>
          <a:off x="1848564" y="3284984"/>
          <a:ext cx="3252062" cy="3095440"/>
        </p:xfrm>
        <a:graphic>
          <a:graphicData uri="http://schemas.openxmlformats.org/drawingml/2006/chart">
            <c:chart xmlns:c="http://schemas.openxmlformats.org/drawingml/2006/chart" xmlns:r="http://schemas.openxmlformats.org/officeDocument/2006/relationships" r:id="rId10"/>
          </a:graphicData>
        </a:graphic>
      </p:graphicFrame>
      <p:sp>
        <p:nvSpPr>
          <p:cNvPr id="43" name="CuadroTexto 42">
            <a:extLst>
              <a:ext uri="{FF2B5EF4-FFF2-40B4-BE49-F238E27FC236}">
                <a16:creationId xmlns:a16="http://schemas.microsoft.com/office/drawing/2014/main" id="{716300E2-AE27-5E1C-1B3E-AFED9D0A2529}"/>
              </a:ext>
            </a:extLst>
          </p:cNvPr>
          <p:cNvSpPr txBox="1"/>
          <p:nvPr/>
        </p:nvSpPr>
        <p:spPr>
          <a:xfrm>
            <a:off x="612470" y="5272955"/>
            <a:ext cx="1036314" cy="338554"/>
          </a:xfrm>
          <a:prstGeom prst="rect">
            <a:avLst/>
          </a:prstGeom>
          <a:noFill/>
        </p:spPr>
        <p:txBody>
          <a:bodyPr wrap="square" rtlCol="0">
            <a:spAutoFit/>
          </a:bodyPr>
          <a:lstStyle/>
          <a:p>
            <a:pPr algn="r"/>
            <a:r>
              <a:rPr lang="es-MX" sz="1600" dirty="0">
                <a:latin typeface="Arial Narrow" panose="020B0606020202030204" pitchFamily="34" charset="0"/>
              </a:rPr>
              <a:t>Ninguno</a:t>
            </a:r>
          </a:p>
        </p:txBody>
      </p:sp>
      <p:sp>
        <p:nvSpPr>
          <p:cNvPr id="44" name="CuadroTexto 43">
            <a:extLst>
              <a:ext uri="{FF2B5EF4-FFF2-40B4-BE49-F238E27FC236}">
                <a16:creationId xmlns:a16="http://schemas.microsoft.com/office/drawing/2014/main" id="{9B3C38B1-8C20-D611-FBB3-53AB159257CF}"/>
              </a:ext>
            </a:extLst>
          </p:cNvPr>
          <p:cNvSpPr txBox="1"/>
          <p:nvPr/>
        </p:nvSpPr>
        <p:spPr>
          <a:xfrm>
            <a:off x="612470" y="5907345"/>
            <a:ext cx="1036314" cy="338554"/>
          </a:xfrm>
          <a:prstGeom prst="rect">
            <a:avLst/>
          </a:prstGeom>
          <a:noFill/>
        </p:spPr>
        <p:txBody>
          <a:bodyPr wrap="square" rtlCol="0">
            <a:spAutoFit/>
          </a:bodyPr>
          <a:lstStyle/>
          <a:p>
            <a:pPr algn="r"/>
            <a:r>
              <a:rPr lang="es-MX" sz="1600" dirty="0" err="1">
                <a:latin typeface="Arial Narrow" panose="020B0606020202030204" pitchFamily="34" charset="0"/>
              </a:rPr>
              <a:t>Ns,Nc</a:t>
            </a:r>
            <a:endParaRPr lang="es-MX" sz="1600" dirty="0">
              <a:latin typeface="Arial Narrow" panose="020B0606020202030204" pitchFamily="34" charset="0"/>
            </a:endParaRPr>
          </a:p>
        </p:txBody>
      </p:sp>
      <p:pic>
        <p:nvPicPr>
          <p:cNvPr id="45" name="Imagen 41">
            <a:extLst>
              <a:ext uri="{FF2B5EF4-FFF2-40B4-BE49-F238E27FC236}">
                <a16:creationId xmlns:a16="http://schemas.microsoft.com/office/drawing/2014/main" id="{2D65AC00-A9E9-9158-BECB-CB4297B853A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12565" y="4668349"/>
            <a:ext cx="342414" cy="344827"/>
          </a:xfrm>
          <a:prstGeom prst="rect">
            <a:avLst/>
          </a:prstGeom>
          <a:effectLst>
            <a:outerShdw blurRad="50800" dist="38100" dir="8100000" algn="tr" rotWithShape="0">
              <a:prstClr val="black">
                <a:alpha val="40000"/>
              </a:prstClr>
            </a:outerShdw>
          </a:effectLst>
        </p:spPr>
      </p:pic>
      <p:pic>
        <p:nvPicPr>
          <p:cNvPr id="46" name="Imagen 45" descr="Logotipo&#10;&#10;Descripción generada automáticamente">
            <a:extLst>
              <a:ext uri="{FF2B5EF4-FFF2-40B4-BE49-F238E27FC236}">
                <a16:creationId xmlns:a16="http://schemas.microsoft.com/office/drawing/2014/main" id="{F766FCAE-00EA-EE67-B29C-3DF1BE96F1D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83313" y="3356992"/>
            <a:ext cx="1126546" cy="501469"/>
          </a:xfrm>
          <a:prstGeom prst="rect">
            <a:avLst/>
          </a:prstGeom>
        </p:spPr>
      </p:pic>
      <p:pic>
        <p:nvPicPr>
          <p:cNvPr id="47" name="Imagen 46" descr="Logotipo&#10;&#10;Descripción generada automáticamente">
            <a:extLst>
              <a:ext uri="{FF2B5EF4-FFF2-40B4-BE49-F238E27FC236}">
                <a16:creationId xmlns:a16="http://schemas.microsoft.com/office/drawing/2014/main" id="{A2478493-BC9C-B783-70E0-1800830FB980}"/>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655359" y="4005064"/>
            <a:ext cx="1064752" cy="460323"/>
          </a:xfrm>
          <a:prstGeom prst="rect">
            <a:avLst/>
          </a:prstGeom>
        </p:spPr>
      </p:pic>
      <p:sp>
        <p:nvSpPr>
          <p:cNvPr id="48" name="23 CuadroTexto">
            <a:extLst>
              <a:ext uri="{FF2B5EF4-FFF2-40B4-BE49-F238E27FC236}">
                <a16:creationId xmlns:a16="http://schemas.microsoft.com/office/drawing/2014/main" id="{E16868CC-8921-3F9D-7D7E-89B8B1E0541F}"/>
              </a:ext>
            </a:extLst>
          </p:cNvPr>
          <p:cNvSpPr txBox="1"/>
          <p:nvPr/>
        </p:nvSpPr>
        <p:spPr>
          <a:xfrm>
            <a:off x="7644384" y="6066992"/>
            <a:ext cx="2988136" cy="276999"/>
          </a:xfrm>
          <a:prstGeom prst="rect">
            <a:avLst/>
          </a:prstGeom>
          <a:noFill/>
          <a:effectLst>
            <a:softEdge rad="31750"/>
          </a:effectLst>
        </p:spPr>
        <p:txBody>
          <a:bodyPr wrap="square" rtlCol="0" anchor="ctr">
            <a:spAutoFit/>
          </a:bodyPr>
          <a:lstStyle/>
          <a:p>
            <a:pPr marL="72000" algn="ctr" fontAlgn="ctr">
              <a:defRPr/>
            </a:pPr>
            <a:r>
              <a:rPr lang="es-MX" sz="1200" i="1" dirty="0">
                <a:latin typeface="Arial Narrow" pitchFamily="34" charset="0"/>
              </a:rPr>
              <a:t>Sumando “Ninguno“ y “</a:t>
            </a:r>
            <a:r>
              <a:rPr lang="es-MX" sz="1200" i="1" dirty="0" err="1">
                <a:latin typeface="Arial Narrow" pitchFamily="34" charset="0"/>
              </a:rPr>
              <a:t>Ns,Nc</a:t>
            </a:r>
            <a:r>
              <a:rPr lang="es-MX" sz="1200" i="1" dirty="0">
                <a:latin typeface="Arial Narrow" pitchFamily="34" charset="0"/>
              </a:rPr>
              <a:t>”  = 100%</a:t>
            </a:r>
          </a:p>
        </p:txBody>
      </p:sp>
      <p:sp>
        <p:nvSpPr>
          <p:cNvPr id="49" name="CuadroTexto 48">
            <a:extLst>
              <a:ext uri="{FF2B5EF4-FFF2-40B4-BE49-F238E27FC236}">
                <a16:creationId xmlns:a16="http://schemas.microsoft.com/office/drawing/2014/main" id="{92EC9FFE-A677-41AB-8FC2-83570B64A59C}"/>
              </a:ext>
            </a:extLst>
          </p:cNvPr>
          <p:cNvSpPr txBox="1"/>
          <p:nvPr/>
        </p:nvSpPr>
        <p:spPr>
          <a:xfrm>
            <a:off x="263352" y="1562074"/>
            <a:ext cx="5760640" cy="1015663"/>
          </a:xfrm>
          <a:prstGeom prst="rect">
            <a:avLst/>
          </a:prstGeom>
          <a:noFill/>
        </p:spPr>
        <p:txBody>
          <a:bodyPr wrap="square">
            <a:spAutoFit/>
          </a:bodyPr>
          <a:lstStyle/>
          <a:p>
            <a:pPr algn="ctr"/>
            <a:r>
              <a:rPr lang="es-ES" sz="2000" dirty="0">
                <a:latin typeface="Franklin Gothic Heavy" panose="020B0903020102020204" pitchFamily="34" charset="0"/>
                <a:ea typeface="+mj-ea"/>
                <a:cs typeface="+mj-cs"/>
              </a:rPr>
              <a:t>Si hoy fuera la elección para Jefe de Gobierno de la </a:t>
            </a:r>
            <a:r>
              <a:rPr lang="es-ES" sz="2000" dirty="0" smtClean="0">
                <a:latin typeface="Franklin Gothic Heavy" panose="020B0903020102020204" pitchFamily="34" charset="0"/>
                <a:ea typeface="+mj-ea"/>
                <a:cs typeface="+mj-cs"/>
              </a:rPr>
              <a:t>Ciudad </a:t>
            </a:r>
            <a:r>
              <a:rPr lang="es-ES" sz="2000" dirty="0">
                <a:latin typeface="Franklin Gothic Heavy" panose="020B0903020102020204" pitchFamily="34" charset="0"/>
                <a:ea typeface="+mj-ea"/>
                <a:cs typeface="+mj-cs"/>
              </a:rPr>
              <a:t>de México, ¿Por cuál partido </a:t>
            </a:r>
            <a:r>
              <a:rPr lang="es-ES" sz="2000" dirty="0" smtClean="0">
                <a:latin typeface="Franklin Gothic Heavy" panose="020B0903020102020204" pitchFamily="34" charset="0"/>
                <a:ea typeface="+mj-ea"/>
                <a:cs typeface="+mj-cs"/>
              </a:rPr>
              <a:t>o alianza votaría</a:t>
            </a:r>
            <a:r>
              <a:rPr lang="es-ES" sz="2000" dirty="0">
                <a:latin typeface="Franklin Gothic Heavy" panose="020B0903020102020204" pitchFamily="34" charset="0"/>
                <a:ea typeface="+mj-ea"/>
                <a:cs typeface="+mj-cs"/>
              </a:rPr>
              <a:t>?</a:t>
            </a:r>
            <a:endParaRPr lang="es-MX" sz="2000" dirty="0">
              <a:latin typeface="Franklin Gothic Heavy" panose="020B0903020102020204" pitchFamily="34" charset="0"/>
              <a:ea typeface="+mj-ea"/>
              <a:cs typeface="+mj-cs"/>
            </a:endParaRPr>
          </a:p>
        </p:txBody>
      </p:sp>
      <p:pic>
        <p:nvPicPr>
          <p:cNvPr id="50" name="Picture 6" descr="Imágenes de Registro Votantes - Descarga gratuita en Freepik">
            <a:extLst>
              <a:ext uri="{FF2B5EF4-FFF2-40B4-BE49-F238E27FC236}">
                <a16:creationId xmlns:a16="http://schemas.microsoft.com/office/drawing/2014/main" id="{75445EC9-0EAB-1229-102D-15647ECB8F84}"/>
              </a:ext>
            </a:extLst>
          </p:cNvPr>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99306" y="520010"/>
            <a:ext cx="2311226" cy="2263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553634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28 CuadroTexto">
            <a:extLst>
              <a:ext uri="{FF2B5EF4-FFF2-40B4-BE49-F238E27FC236}">
                <a16:creationId xmlns:a16="http://schemas.microsoft.com/office/drawing/2014/main" id="{C9298F4E-92ED-4C78-BF14-736DECBF874D}"/>
              </a:ext>
            </a:extLst>
          </p:cNvPr>
          <p:cNvSpPr txBox="1"/>
          <p:nvPr/>
        </p:nvSpPr>
        <p:spPr>
          <a:xfrm>
            <a:off x="541512" y="414760"/>
            <a:ext cx="5682673" cy="699014"/>
          </a:xfrm>
          <a:prstGeom prst="rect">
            <a:avLst/>
          </a:prstGeom>
          <a:noFill/>
          <a:scene3d>
            <a:camera prst="orthographicFront"/>
            <a:lightRig rig="threePt" dir="t"/>
          </a:scene3d>
          <a:sp3d>
            <a:bevelT/>
          </a:sp3d>
        </p:spPr>
        <p:txBody>
          <a:bodyPr wrap="square" rtlCol="0" anchor="ctr">
            <a:noAutofit/>
          </a:bodyPr>
          <a:lstStyle/>
          <a:p>
            <a:pPr algn="ctr"/>
            <a:r>
              <a:rPr lang="es-MX" altLang="es-MX" sz="3200" b="1" i="1" dirty="0" smtClean="0">
                <a:solidFill>
                  <a:schemeClr val="bg1"/>
                </a:solidFill>
                <a:latin typeface="Bodoni MT Condensed" panose="02070606080606020203" pitchFamily="18" charset="0"/>
              </a:rPr>
              <a:t>Imagen de candidatos</a:t>
            </a:r>
            <a:endParaRPr lang="es-MX" altLang="es-MX" sz="3200" b="1" i="1" dirty="0">
              <a:solidFill>
                <a:schemeClr val="bg1"/>
              </a:solidFill>
              <a:latin typeface="Bodoni MT Condensed" panose="02070606080606020203" pitchFamily="18" charset="0"/>
            </a:endParaRPr>
          </a:p>
        </p:txBody>
      </p:sp>
      <p:pic>
        <p:nvPicPr>
          <p:cNvPr id="18" name="Imagen 17"/>
          <p:cNvPicPr>
            <a:picLocks noChangeAspect="1"/>
          </p:cNvPicPr>
          <p:nvPr/>
        </p:nvPicPr>
        <p:blipFill>
          <a:blip r:embed="rId3"/>
          <a:stretch>
            <a:fillRect/>
          </a:stretch>
        </p:blipFill>
        <p:spPr>
          <a:xfrm>
            <a:off x="10097144" y="77138"/>
            <a:ext cx="2021573" cy="1391531"/>
          </a:xfrm>
          <a:prstGeom prst="rect">
            <a:avLst/>
          </a:prstGeom>
        </p:spPr>
      </p:pic>
      <p:sp>
        <p:nvSpPr>
          <p:cNvPr id="48" name="23 CuadroTexto">
            <a:extLst>
              <a:ext uri="{FF2B5EF4-FFF2-40B4-BE49-F238E27FC236}">
                <a16:creationId xmlns:a16="http://schemas.microsoft.com/office/drawing/2014/main" id="{E16868CC-8921-3F9D-7D7E-89B8B1E0541F}"/>
              </a:ext>
            </a:extLst>
          </p:cNvPr>
          <p:cNvSpPr txBox="1"/>
          <p:nvPr/>
        </p:nvSpPr>
        <p:spPr>
          <a:xfrm>
            <a:off x="7644384" y="6066992"/>
            <a:ext cx="2988136" cy="276999"/>
          </a:xfrm>
          <a:prstGeom prst="rect">
            <a:avLst/>
          </a:prstGeom>
          <a:noFill/>
          <a:effectLst>
            <a:softEdge rad="31750"/>
          </a:effectLst>
        </p:spPr>
        <p:txBody>
          <a:bodyPr wrap="square" rtlCol="0" anchor="ctr">
            <a:spAutoFit/>
          </a:bodyPr>
          <a:lstStyle/>
          <a:p>
            <a:pPr marL="72000" algn="ctr" fontAlgn="ctr">
              <a:defRPr/>
            </a:pPr>
            <a:r>
              <a:rPr lang="es-MX" sz="1200" i="1" dirty="0">
                <a:latin typeface="Arial Narrow" pitchFamily="34" charset="0"/>
              </a:rPr>
              <a:t>Sumando “Ninguno“ y “</a:t>
            </a:r>
            <a:r>
              <a:rPr lang="es-MX" sz="1200" i="1" dirty="0" err="1">
                <a:latin typeface="Arial Narrow" pitchFamily="34" charset="0"/>
              </a:rPr>
              <a:t>Ns,Nc</a:t>
            </a:r>
            <a:r>
              <a:rPr lang="es-MX" sz="1200" i="1" dirty="0">
                <a:latin typeface="Arial Narrow" pitchFamily="34" charset="0"/>
              </a:rPr>
              <a:t>”  = 100%</a:t>
            </a:r>
          </a:p>
        </p:txBody>
      </p:sp>
      <p:graphicFrame>
        <p:nvGraphicFramePr>
          <p:cNvPr id="22" name="Tabla 21">
            <a:extLst>
              <a:ext uri="{FF2B5EF4-FFF2-40B4-BE49-F238E27FC236}">
                <a16:creationId xmlns:a16="http://schemas.microsoft.com/office/drawing/2014/main" id="{54926700-5932-B554-801D-97179B793443}"/>
              </a:ext>
            </a:extLst>
          </p:cNvPr>
          <p:cNvGraphicFramePr>
            <a:graphicFrameLocks noGrp="1"/>
          </p:cNvGraphicFramePr>
          <p:nvPr>
            <p:extLst>
              <p:ext uri="{D42A27DB-BD31-4B8C-83A1-F6EECF244321}">
                <p14:modId xmlns:p14="http://schemas.microsoft.com/office/powerpoint/2010/main" val="1159532721"/>
              </p:ext>
            </p:extLst>
          </p:nvPr>
        </p:nvGraphicFramePr>
        <p:xfrm>
          <a:off x="554923" y="2398657"/>
          <a:ext cx="11160000" cy="4009423"/>
        </p:xfrm>
        <a:graphic>
          <a:graphicData uri="http://schemas.openxmlformats.org/drawingml/2006/table">
            <a:tbl>
              <a:tblPr firstRow="1" bandRow="1">
                <a:tableStyleId>{5C22544A-7EE6-4342-B048-85BDC9FD1C3A}</a:tableStyleId>
              </a:tblPr>
              <a:tblGrid>
                <a:gridCol w="1944000">
                  <a:extLst>
                    <a:ext uri="{9D8B030D-6E8A-4147-A177-3AD203B41FA5}">
                      <a16:colId xmlns:a16="http://schemas.microsoft.com/office/drawing/2014/main" val="4155548950"/>
                    </a:ext>
                  </a:extLst>
                </a:gridCol>
                <a:gridCol w="720000">
                  <a:extLst>
                    <a:ext uri="{9D8B030D-6E8A-4147-A177-3AD203B41FA5}">
                      <a16:colId xmlns:a16="http://schemas.microsoft.com/office/drawing/2014/main" val="2941781383"/>
                    </a:ext>
                  </a:extLst>
                </a:gridCol>
                <a:gridCol w="720000">
                  <a:extLst>
                    <a:ext uri="{9D8B030D-6E8A-4147-A177-3AD203B41FA5}">
                      <a16:colId xmlns:a16="http://schemas.microsoft.com/office/drawing/2014/main" val="3131817917"/>
                    </a:ext>
                  </a:extLst>
                </a:gridCol>
                <a:gridCol w="540000">
                  <a:extLst>
                    <a:ext uri="{9D8B030D-6E8A-4147-A177-3AD203B41FA5}">
                      <a16:colId xmlns:a16="http://schemas.microsoft.com/office/drawing/2014/main" val="20004"/>
                    </a:ext>
                  </a:extLst>
                </a:gridCol>
                <a:gridCol w="1404000">
                  <a:extLst>
                    <a:ext uri="{9D8B030D-6E8A-4147-A177-3AD203B41FA5}">
                      <a16:colId xmlns:a16="http://schemas.microsoft.com/office/drawing/2014/main" val="803517635"/>
                    </a:ext>
                  </a:extLst>
                </a:gridCol>
                <a:gridCol w="1404000">
                  <a:extLst>
                    <a:ext uri="{9D8B030D-6E8A-4147-A177-3AD203B41FA5}">
                      <a16:colId xmlns:a16="http://schemas.microsoft.com/office/drawing/2014/main" val="4026136516"/>
                    </a:ext>
                  </a:extLst>
                </a:gridCol>
                <a:gridCol w="1404000">
                  <a:extLst>
                    <a:ext uri="{9D8B030D-6E8A-4147-A177-3AD203B41FA5}">
                      <a16:colId xmlns:a16="http://schemas.microsoft.com/office/drawing/2014/main" val="3234267370"/>
                    </a:ext>
                  </a:extLst>
                </a:gridCol>
                <a:gridCol w="1404000">
                  <a:extLst>
                    <a:ext uri="{9D8B030D-6E8A-4147-A177-3AD203B41FA5}">
                      <a16:colId xmlns:a16="http://schemas.microsoft.com/office/drawing/2014/main" val="2699228673"/>
                    </a:ext>
                  </a:extLst>
                </a:gridCol>
                <a:gridCol w="540000">
                  <a:extLst>
                    <a:ext uri="{9D8B030D-6E8A-4147-A177-3AD203B41FA5}">
                      <a16:colId xmlns:a16="http://schemas.microsoft.com/office/drawing/2014/main" val="20009"/>
                    </a:ext>
                  </a:extLst>
                </a:gridCol>
                <a:gridCol w="1080000">
                  <a:extLst>
                    <a:ext uri="{9D8B030D-6E8A-4147-A177-3AD203B41FA5}">
                      <a16:colId xmlns:a16="http://schemas.microsoft.com/office/drawing/2014/main" val="3620021803"/>
                    </a:ext>
                  </a:extLst>
                </a:gridCol>
              </a:tblGrid>
              <a:tr h="972000">
                <a:tc>
                  <a:txBody>
                    <a:bodyPr/>
                    <a:lstStyle/>
                    <a:p>
                      <a:endParaRPr lang="es-MX" dirty="0"/>
                    </a:p>
                  </a:txBody>
                  <a:tcPr>
                    <a:lnB w="38100" cmpd="sng">
                      <a:noFill/>
                    </a:lnB>
                    <a:noFill/>
                  </a:tcPr>
                </a:tc>
                <a:tc gridSpan="2">
                  <a:txBody>
                    <a:bodyPr/>
                    <a:lstStyle/>
                    <a:p>
                      <a:endParaRPr lang="es-MX" dirty="0"/>
                    </a:p>
                  </a:txBody>
                  <a:tcPr marL="9525" marR="108000" marT="9525" marB="0" anchor="ctr">
                    <a:lnR w="12700" cap="flat" cmpd="sng" algn="ctr">
                      <a:noFill/>
                      <a:prstDash val="solid"/>
                      <a:round/>
                      <a:headEnd type="none" w="med" len="med"/>
                      <a:tailEnd type="none" w="med" len="med"/>
                    </a:lnR>
                    <a:lnT w="12700" cap="flat" cmpd="sng" algn="ctr">
                      <a:noFill/>
                      <a:prstDash val="solid"/>
                      <a:round/>
                      <a:headEnd type="none" w="med" len="med"/>
                      <a:tailEnd type="none" w="med" len="med"/>
                    </a:lnT>
                    <a:lnB w="762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MX"/>
                    </a:p>
                  </a:txBody>
                  <a:tcPr/>
                </a:tc>
                <a:tc>
                  <a:txBody>
                    <a:bodyPr/>
                    <a:lstStyle/>
                    <a:p>
                      <a:pPr algn="ctr" fontAlgn="ctr"/>
                      <a:endParaRPr lang="es-MX" sz="1200" b="0" i="0" u="none" strike="noStrike" dirty="0">
                        <a:solidFill>
                          <a:srgbClr val="000000"/>
                        </a:solidFill>
                        <a:effectLst/>
                        <a:latin typeface="Arial Narrow" panose="020B0606020202030204" pitchFamily="34" charset="0"/>
                      </a:endParaRPr>
                    </a:p>
                  </a:txBody>
                  <a:tcPr marL="9525" marR="9525" marT="9525" marB="0"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lnSpc>
                          <a:spcPct val="100000"/>
                        </a:lnSpc>
                      </a:pPr>
                      <a:r>
                        <a:rPr lang="es-MX" sz="1200" b="0" i="0" u="none" strike="noStrike" kern="1200" baseline="0" dirty="0">
                          <a:solidFill>
                            <a:srgbClr val="000000"/>
                          </a:solidFill>
                          <a:effectLst/>
                          <a:latin typeface="Arial Black" panose="020B0A04020102020204" pitchFamily="34" charset="0"/>
                          <a:ea typeface="+mn-ea"/>
                          <a:cs typeface="+mn-cs"/>
                        </a:rPr>
                        <a:t>Buena</a:t>
                      </a:r>
                    </a:p>
                    <a:p>
                      <a:pPr algn="ctr" fontAlgn="ctr">
                        <a:lnSpc>
                          <a:spcPct val="100000"/>
                        </a:lnSpc>
                      </a:pPr>
                      <a:r>
                        <a:rPr lang="es-MX" sz="1100" b="0" i="0" u="none" strike="noStrike" kern="1200" baseline="0" dirty="0">
                          <a:solidFill>
                            <a:srgbClr val="000000"/>
                          </a:solidFill>
                          <a:effectLst/>
                          <a:latin typeface="Arial Black" panose="020B0A04020102020204" pitchFamily="34" charset="0"/>
                          <a:ea typeface="+mn-ea"/>
                          <a:cs typeface="+mn-cs"/>
                        </a:rPr>
                        <a:t>(B)</a:t>
                      </a:r>
                    </a:p>
                  </a:txBody>
                  <a:tcPr marL="9525" marR="9525" marT="9525"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lnSpc>
                          <a:spcPct val="100000"/>
                        </a:lnSpc>
                      </a:pPr>
                      <a:r>
                        <a:rPr lang="es-MX" sz="1200" b="0" i="0" u="none" strike="noStrike" kern="1200" baseline="0" dirty="0">
                          <a:solidFill>
                            <a:srgbClr val="000000"/>
                          </a:solidFill>
                          <a:effectLst/>
                          <a:latin typeface="Arial Black" panose="020B0A04020102020204" pitchFamily="34" charset="0"/>
                          <a:ea typeface="+mn-ea"/>
                          <a:cs typeface="+mn-cs"/>
                        </a:rPr>
                        <a:t>Regular</a:t>
                      </a:r>
                    </a:p>
                  </a:txBody>
                  <a:tcPr marL="9525" marR="9525" marT="9525"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lnSpc>
                          <a:spcPct val="100000"/>
                        </a:lnSpc>
                      </a:pPr>
                      <a:r>
                        <a:rPr lang="es-MX" sz="1200" b="0" i="0" u="none" strike="noStrike" kern="1200" baseline="0" dirty="0">
                          <a:solidFill>
                            <a:srgbClr val="000000"/>
                          </a:solidFill>
                          <a:effectLst/>
                          <a:latin typeface="Arial Black" panose="020B0A04020102020204" pitchFamily="34" charset="0"/>
                          <a:ea typeface="+mn-ea"/>
                          <a:cs typeface="+mn-cs"/>
                        </a:rPr>
                        <a:t>Mala</a:t>
                      </a:r>
                    </a:p>
                    <a:p>
                      <a:pPr algn="ctr" fontAlgn="ctr">
                        <a:lnSpc>
                          <a:spcPct val="100000"/>
                        </a:lnSpc>
                      </a:pPr>
                      <a:r>
                        <a:rPr lang="es-MX" sz="1100" b="0" i="0" u="none" strike="noStrike" kern="1200" baseline="0" dirty="0">
                          <a:solidFill>
                            <a:srgbClr val="000000"/>
                          </a:solidFill>
                          <a:effectLst/>
                          <a:latin typeface="Arial Black" panose="020B0A04020102020204" pitchFamily="34" charset="0"/>
                          <a:ea typeface="+mn-ea"/>
                          <a:cs typeface="+mn-cs"/>
                        </a:rPr>
                        <a:t>(M)</a:t>
                      </a:r>
                    </a:p>
                  </a:txBody>
                  <a:tcPr marL="9525" marR="9525" marT="9525"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lnSpc>
                          <a:spcPct val="100000"/>
                        </a:lnSpc>
                      </a:pPr>
                      <a:r>
                        <a:rPr lang="es-MX" sz="1200" b="0" i="0" u="none" strike="noStrike" kern="1200" baseline="0" dirty="0">
                          <a:solidFill>
                            <a:srgbClr val="000000"/>
                          </a:solidFill>
                          <a:effectLst/>
                          <a:latin typeface="Arial Black" panose="020B0A04020102020204" pitchFamily="34" charset="0"/>
                          <a:ea typeface="+mn-ea"/>
                          <a:cs typeface="+mn-cs"/>
                        </a:rPr>
                        <a:t>Conoce sin opinión</a:t>
                      </a:r>
                    </a:p>
                  </a:txBody>
                  <a:tcPr marL="9525" marR="9525" marT="9525"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lnSpc>
                          <a:spcPct val="100000"/>
                        </a:lnSpc>
                      </a:pPr>
                      <a:endParaRPr lang="es-MX" sz="1300" b="0" i="0" u="none" strike="noStrike" dirty="0">
                        <a:solidFill>
                          <a:srgbClr val="000000"/>
                        </a:solidFill>
                        <a:effectLst/>
                        <a:latin typeface="Arial Narrow" panose="020B060602020203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rtl="0" eaLnBrk="1" fontAlgn="ctr" latinLnBrk="0" hangingPunct="1">
                        <a:lnSpc>
                          <a:spcPct val="100000"/>
                        </a:lnSpc>
                      </a:pPr>
                      <a:r>
                        <a:rPr kumimoji="0" lang="es-MX" sz="1300" b="0" i="0" u="none" strike="noStrike" kern="1200" baseline="0" dirty="0">
                          <a:solidFill>
                            <a:srgbClr val="000000"/>
                          </a:solidFill>
                          <a:effectLst/>
                          <a:latin typeface="Arial Black" panose="020B0A04020102020204" pitchFamily="34" charset="0"/>
                          <a:ea typeface="+mn-ea"/>
                          <a:cs typeface="+mn-cs"/>
                        </a:rPr>
                        <a:t>Saldo de opinión</a:t>
                      </a:r>
                    </a:p>
                    <a:p>
                      <a:pPr marL="0" algn="ctr" rtl="0" eaLnBrk="1" fontAlgn="ctr" latinLnBrk="0" hangingPunct="1">
                        <a:lnSpc>
                          <a:spcPct val="100000"/>
                        </a:lnSpc>
                      </a:pPr>
                      <a:endParaRPr kumimoji="0" lang="es-MX" sz="1100" b="0" i="0" u="none" strike="noStrike" kern="1200" baseline="0" dirty="0">
                        <a:solidFill>
                          <a:srgbClr val="000000"/>
                        </a:solidFill>
                        <a:effectLst/>
                        <a:latin typeface="Arial Black" panose="020B0A04020102020204" pitchFamily="34" charset="0"/>
                        <a:ea typeface="+mn-ea"/>
                        <a:cs typeface="+mn-cs"/>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27698590"/>
                  </a:ext>
                </a:extLst>
              </a:tr>
              <a:tr h="624598">
                <a:tc>
                  <a:txBody>
                    <a:bodyPr/>
                    <a:lstStyle/>
                    <a:p>
                      <a:pPr algn="ctr" fontAlgn="ctr"/>
                      <a:endParaRPr kumimoji="0" lang="es-MX" sz="1300" kern="1200" dirty="0">
                        <a:solidFill>
                          <a:schemeClr val="bg1"/>
                        </a:solidFill>
                        <a:effectLst/>
                        <a:latin typeface="Arial Black" panose="020B0A04020102020204" pitchFamily="34" charset="0"/>
                        <a:cs typeface="+mn-cs"/>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38100" cmpd="sng">
                      <a:noFill/>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kumimoji="0" lang="es-MX" b="0" kern="1200" dirty="0">
                          <a:solidFill>
                            <a:schemeClr val="tx1"/>
                          </a:solidFill>
                          <a:latin typeface="+mj-lt"/>
                          <a:ea typeface="+mn-ea"/>
                          <a:cs typeface="+mn-cs"/>
                        </a:rPr>
                        <a:t>14.3</a:t>
                      </a:r>
                    </a:p>
                  </a:txBody>
                  <a:tcPr marL="7620" marR="7620" marT="7620"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762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kumimoji="0" lang="es-MX" sz="2400" b="1" kern="1200" dirty="0">
                          <a:solidFill>
                            <a:schemeClr val="bg1"/>
                          </a:solidFill>
                          <a:latin typeface="+mj-lt"/>
                          <a:ea typeface="+mn-ea"/>
                          <a:cs typeface="+mn-cs"/>
                        </a:rPr>
                        <a:t>85.7</a:t>
                      </a: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762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CA2D49"/>
                    </a:solid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kumimoji="0" lang="es-MX" sz="2000" b="0" kern="1200" dirty="0">
                          <a:solidFill>
                            <a:schemeClr val="tx1"/>
                          </a:solidFill>
                          <a:latin typeface="Arial Black" panose="020B0A04020102020204" pitchFamily="34" charset="0"/>
                          <a:ea typeface="+mn-ea"/>
                          <a:cs typeface="+mn-cs"/>
                        </a:rPr>
                        <a:t>18.5</a:t>
                      </a: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1052282329"/>
                  </a:ext>
                </a:extLst>
              </a:tr>
              <a:tr h="357467">
                <a:tc>
                  <a:txBody>
                    <a:bodyPr/>
                    <a:lstStyle/>
                    <a:p>
                      <a:pPr algn="ctr" fontAlgn="ctr"/>
                      <a:endParaRPr kumimoji="0" lang="es-MX" sz="1300" kern="1200" dirty="0">
                        <a:solidFill>
                          <a:schemeClr val="bg1"/>
                        </a:solidFill>
                        <a:effectLst/>
                        <a:latin typeface="Arial Black" panose="020B0A04020102020204" pitchFamily="34" charset="0"/>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b="0" kern="1200" dirty="0">
                        <a:solidFill>
                          <a:schemeClr val="tx1"/>
                        </a:solidFill>
                        <a:latin typeface="+mj-lt"/>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2000" b="1" kern="1200" dirty="0">
                        <a:solidFill>
                          <a:schemeClr val="bg1"/>
                        </a:solidFill>
                        <a:latin typeface="+mj-lt"/>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2000" b="0" kern="1200" dirty="0">
                        <a:solidFill>
                          <a:schemeClr val="tx1"/>
                        </a:solidFill>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24598">
                <a:tc>
                  <a:txBody>
                    <a:bodyPr/>
                    <a:lstStyle/>
                    <a:p>
                      <a:pPr algn="ctr" fontAlgn="ctr"/>
                      <a:endParaRPr kumimoji="0" lang="es-MX" sz="1300" kern="1200" dirty="0">
                        <a:solidFill>
                          <a:schemeClr val="bg1"/>
                        </a:solidFill>
                        <a:effectLst/>
                        <a:latin typeface="Arial Black" panose="020B0A04020102020204" pitchFamily="34" charset="0"/>
                        <a:cs typeface="+mn-cs"/>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kumimoji="0" lang="es-MX" b="0" kern="1200" dirty="0">
                          <a:solidFill>
                            <a:schemeClr val="tx1"/>
                          </a:solidFill>
                          <a:latin typeface="+mj-lt"/>
                          <a:ea typeface="+mn-ea"/>
                          <a:cs typeface="+mn-cs"/>
                        </a:rPr>
                        <a:t>23.8</a:t>
                      </a:r>
                    </a:p>
                  </a:txBody>
                  <a:tcPr marL="7620" marR="7620" marT="7620"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kumimoji="0" lang="es-MX" sz="2400" b="1" kern="1200" dirty="0">
                          <a:solidFill>
                            <a:schemeClr val="bg1"/>
                          </a:solidFill>
                          <a:latin typeface="+mj-lt"/>
                          <a:ea typeface="+mn-ea"/>
                          <a:cs typeface="+mn-cs"/>
                        </a:rPr>
                        <a:t>76.2</a:t>
                      </a: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kumimoji="0" lang="es-MX" sz="2000" b="0" kern="1200" dirty="0">
                          <a:solidFill>
                            <a:schemeClr val="tx1"/>
                          </a:solidFill>
                          <a:latin typeface="Arial Black" panose="020B0A04020102020204" pitchFamily="34" charset="0"/>
                          <a:ea typeface="+mn-ea"/>
                          <a:cs typeface="+mn-cs"/>
                        </a:rPr>
                        <a:t>9.2</a:t>
                      </a: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2090448364"/>
                  </a:ext>
                </a:extLst>
              </a:tr>
              <a:tr h="324000">
                <a:tc>
                  <a:txBody>
                    <a:bodyPr/>
                    <a:lstStyle/>
                    <a:p>
                      <a:pPr algn="ctr" fontAlgn="ctr"/>
                      <a:endParaRPr kumimoji="0" lang="es-MX" sz="1300" kern="1200" dirty="0">
                        <a:solidFill>
                          <a:schemeClr val="bg1"/>
                        </a:solidFill>
                        <a:effectLst/>
                        <a:latin typeface="Arial Black" panose="020B0A04020102020204" pitchFamily="34" charset="0"/>
                        <a:cs typeface="+mn-cs"/>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b="0" kern="1200" dirty="0">
                        <a:solidFill>
                          <a:schemeClr val="tx1"/>
                        </a:solidFill>
                        <a:latin typeface="+mj-lt"/>
                        <a:ea typeface="+mn-ea"/>
                        <a:cs typeface="+mn-cs"/>
                      </a:endParaRPr>
                    </a:p>
                  </a:txBody>
                  <a:tcPr marL="7620" marR="7620" marT="7620"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2400" b="1" kern="1200" dirty="0">
                        <a:solidFill>
                          <a:schemeClr val="bg1"/>
                        </a:solidFill>
                        <a:latin typeface="+mj-lt"/>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2000" b="0" kern="1200" dirty="0">
                        <a:solidFill>
                          <a:schemeClr val="tx1"/>
                        </a:solidFill>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53564310"/>
                  </a:ext>
                </a:extLst>
              </a:tr>
              <a:tr h="684000">
                <a:tc>
                  <a:txBody>
                    <a:bodyPr/>
                    <a:lstStyle/>
                    <a:p>
                      <a:pPr algn="ctr" fontAlgn="ctr"/>
                      <a:endParaRPr kumimoji="0" lang="es-MX" sz="1300" kern="1200" dirty="0">
                        <a:solidFill>
                          <a:schemeClr val="bg1"/>
                        </a:solidFill>
                        <a:effectLst/>
                        <a:latin typeface="Arial Black" panose="020B0A04020102020204" pitchFamily="34" charset="0"/>
                        <a:cs typeface="+mn-cs"/>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kumimoji="0" lang="es-MX" b="0" kern="1200" dirty="0">
                          <a:solidFill>
                            <a:schemeClr val="tx1"/>
                          </a:solidFill>
                          <a:latin typeface="+mj-lt"/>
                          <a:ea typeface="+mn-ea"/>
                          <a:cs typeface="+mn-cs"/>
                        </a:rPr>
                        <a:t>48.9</a:t>
                      </a:r>
                    </a:p>
                  </a:txBody>
                  <a:tcPr marL="7620" marR="7620" marT="7620"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tc>
                  <a:txBody>
                    <a:bodyPr/>
                    <a:lstStyle/>
                    <a:p>
                      <a:pPr algn="ctr" fontAlgn="ctr"/>
                      <a:r>
                        <a:rPr kumimoji="0" lang="es-MX" sz="2400" b="1" kern="1200" dirty="0">
                          <a:solidFill>
                            <a:schemeClr val="bg1"/>
                          </a:solidFill>
                          <a:latin typeface="+mj-lt"/>
                          <a:ea typeface="+mn-ea"/>
                          <a:cs typeface="+mn-cs"/>
                        </a:rPr>
                        <a:t>51.1</a:t>
                      </a: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6">
                        <a:lumMod val="75000"/>
                      </a:schemeClr>
                    </a:solid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kumimoji="0" lang="es-MX" sz="2000" b="0" kern="1200" dirty="0">
                          <a:solidFill>
                            <a:schemeClr val="tx1"/>
                          </a:solidFill>
                          <a:latin typeface="Arial Black" panose="020B0A04020102020204" pitchFamily="34" charset="0"/>
                          <a:ea typeface="+mn-ea"/>
                          <a:cs typeface="+mn-cs"/>
                        </a:rPr>
                        <a:t>3.5</a:t>
                      </a: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2F2F2"/>
                    </a:solidFill>
                  </a:tcPr>
                </a:tc>
                <a:extLst>
                  <a:ext uri="{0D108BD9-81ED-4DB2-BD59-A6C34878D82A}">
                    <a16:rowId xmlns:a16="http://schemas.microsoft.com/office/drawing/2014/main" val="3037617669"/>
                  </a:ext>
                </a:extLst>
              </a:tr>
              <a:tr h="324000">
                <a:tc>
                  <a:txBody>
                    <a:bodyPr/>
                    <a:lstStyle/>
                    <a:p>
                      <a:pPr algn="ctr" fontAlgn="ctr"/>
                      <a:endParaRPr kumimoji="0" lang="es-MX" sz="1300" kern="1200" dirty="0">
                        <a:solidFill>
                          <a:schemeClr val="bg1"/>
                        </a:solidFill>
                        <a:effectLst/>
                        <a:latin typeface="Arial Black" panose="020B0A04020102020204" pitchFamily="34" charset="0"/>
                        <a:cs typeface="+mn-cs"/>
                      </a:endParaRPr>
                    </a:p>
                  </a:txBody>
                  <a:tcPr marL="7620" marR="7620" marT="762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19050"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b="0" kern="1200" dirty="0">
                        <a:solidFill>
                          <a:schemeClr val="tx1"/>
                        </a:solidFill>
                        <a:latin typeface="+mj-lt"/>
                        <a:ea typeface="+mn-ea"/>
                        <a:cs typeface="+mn-cs"/>
                      </a:endParaRPr>
                    </a:p>
                  </a:txBody>
                  <a:tcPr marL="7620" marR="7620" marT="7620" marB="0" anchor="ctr">
                    <a:lnL w="6350" cap="flat" cmpd="sng" algn="ctr">
                      <a:no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2400" b="1" kern="1200" dirty="0">
                        <a:solidFill>
                          <a:schemeClr val="bg1"/>
                        </a:solidFill>
                        <a:latin typeface="+mj-lt"/>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0" fontAlgn="ctr"/>
                      <a:endParaRPr kumimoji="0" lang="es-MX" sz="1400" b="0" i="0" u="none" strike="noStrike" kern="1200" baseline="0" dirty="0">
                        <a:solidFill>
                          <a:schemeClr val="bg1"/>
                        </a:solidFill>
                        <a:effectLst/>
                        <a:latin typeface="Arial Black" panose="020B0A04020102020204" pitchFamily="34" charset="0"/>
                        <a:ea typeface="+mn-ea"/>
                        <a:cs typeface="+mn-cs"/>
                      </a:endParaRPr>
                    </a:p>
                  </a:txBody>
                  <a:tcPr marL="9525" marR="9525" marT="9525"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kumimoji="0" lang="es-MX" sz="2000" b="0" kern="1200" dirty="0">
                        <a:solidFill>
                          <a:schemeClr val="tx1"/>
                        </a:solidFill>
                        <a:latin typeface="Arial Black" panose="020B0A04020102020204" pitchFamily="34" charset="0"/>
                        <a:ea typeface="+mn-ea"/>
                        <a:cs typeface="+mn-cs"/>
                      </a:endParaRPr>
                    </a:p>
                  </a:txBody>
                  <a:tcPr marL="7620" marR="7620" marT="7620" marB="0"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27410915"/>
                  </a:ext>
                </a:extLst>
              </a:tr>
            </a:tbl>
          </a:graphicData>
        </a:graphic>
      </p:graphicFrame>
      <p:cxnSp>
        <p:nvCxnSpPr>
          <p:cNvPr id="23" name="44 Conector recto">
            <a:extLst>
              <a:ext uri="{FF2B5EF4-FFF2-40B4-BE49-F238E27FC236}">
                <a16:creationId xmlns:a16="http://schemas.microsoft.com/office/drawing/2014/main" id="{426E9F0A-E4F8-8C0F-6D2B-D62795B16F88}"/>
              </a:ext>
            </a:extLst>
          </p:cNvPr>
          <p:cNvCxnSpPr>
            <a:cxnSpLocks/>
          </p:cNvCxnSpPr>
          <p:nvPr/>
        </p:nvCxnSpPr>
        <p:spPr>
          <a:xfrm flipH="1">
            <a:off x="4505643" y="2308191"/>
            <a:ext cx="5652000" cy="0"/>
          </a:xfrm>
          <a:prstGeom prst="line">
            <a:avLst/>
          </a:prstGeom>
          <a:ln w="63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4" name="Rectangle 2">
            <a:extLst>
              <a:ext uri="{FF2B5EF4-FFF2-40B4-BE49-F238E27FC236}">
                <a16:creationId xmlns:a16="http://schemas.microsoft.com/office/drawing/2014/main" id="{F51B195F-4285-E2C4-570E-322C49E28271}"/>
              </a:ext>
            </a:extLst>
          </p:cNvPr>
          <p:cNvSpPr txBox="1">
            <a:spLocks noChangeArrowheads="1"/>
          </p:cNvSpPr>
          <p:nvPr/>
        </p:nvSpPr>
        <p:spPr>
          <a:xfrm>
            <a:off x="4505642" y="1849983"/>
            <a:ext cx="5743673" cy="474584"/>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r>
              <a:rPr lang="es-MX" altLang="es-MX" sz="1400" dirty="0">
                <a:solidFill>
                  <a:schemeClr val="tx1"/>
                </a:solidFill>
                <a:latin typeface="Arial Black" panose="020B0A04020102020204" pitchFamily="34" charset="0"/>
              </a:rPr>
              <a:t>Opinión entre quienes conocen a la persona</a:t>
            </a:r>
          </a:p>
        </p:txBody>
      </p:sp>
      <p:sp>
        <p:nvSpPr>
          <p:cNvPr id="25" name="Rectangle 2">
            <a:extLst>
              <a:ext uri="{FF2B5EF4-FFF2-40B4-BE49-F238E27FC236}">
                <a16:creationId xmlns:a16="http://schemas.microsoft.com/office/drawing/2014/main" id="{54FDB39E-DA44-882C-76C4-BC8B42C0D5BE}"/>
              </a:ext>
            </a:extLst>
          </p:cNvPr>
          <p:cNvSpPr txBox="1">
            <a:spLocks noChangeArrowheads="1"/>
          </p:cNvSpPr>
          <p:nvPr/>
        </p:nvSpPr>
        <p:spPr>
          <a:xfrm>
            <a:off x="3224651" y="2627385"/>
            <a:ext cx="857776" cy="539876"/>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r>
              <a:rPr lang="es-MX" altLang="es-MX" sz="1100" b="1" dirty="0">
                <a:solidFill>
                  <a:schemeClr val="tx1"/>
                </a:solidFill>
                <a:latin typeface="Arial Black" panose="020B0A04020102020204" pitchFamily="34" charset="0"/>
              </a:rPr>
              <a:t>SÍ</a:t>
            </a:r>
            <a:r>
              <a:rPr lang="es-MX" altLang="es-MX" sz="1100" dirty="0">
                <a:solidFill>
                  <a:schemeClr val="tx1"/>
                </a:solidFill>
                <a:latin typeface="Arial Black" panose="020B0A04020102020204" pitchFamily="34" charset="0"/>
              </a:rPr>
              <a:t> lo/la conoce</a:t>
            </a:r>
          </a:p>
        </p:txBody>
      </p:sp>
      <p:sp>
        <p:nvSpPr>
          <p:cNvPr id="26" name="Rectangle 2">
            <a:extLst>
              <a:ext uri="{FF2B5EF4-FFF2-40B4-BE49-F238E27FC236}">
                <a16:creationId xmlns:a16="http://schemas.microsoft.com/office/drawing/2014/main" id="{C280CE7F-704B-D67C-ABDB-9175D13763A8}"/>
              </a:ext>
            </a:extLst>
          </p:cNvPr>
          <p:cNvSpPr txBox="1">
            <a:spLocks noChangeArrowheads="1"/>
          </p:cNvSpPr>
          <p:nvPr/>
        </p:nvSpPr>
        <p:spPr>
          <a:xfrm>
            <a:off x="2540667" y="2614437"/>
            <a:ext cx="683984" cy="539876"/>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r>
              <a:rPr lang="es-MX" altLang="es-MX" sz="1100" b="1" dirty="0">
                <a:solidFill>
                  <a:srgbClr val="C00000"/>
                </a:solidFill>
                <a:latin typeface="Arial Narrow" pitchFamily="34" charset="0"/>
              </a:rPr>
              <a:t>NO</a:t>
            </a:r>
            <a:r>
              <a:rPr lang="es-MX" altLang="es-MX" sz="1100" dirty="0">
                <a:solidFill>
                  <a:schemeClr val="tx1"/>
                </a:solidFill>
                <a:latin typeface="Arial Narrow" pitchFamily="34" charset="0"/>
              </a:rPr>
              <a:t> </a:t>
            </a:r>
          </a:p>
          <a:p>
            <a:r>
              <a:rPr lang="es-MX" altLang="es-MX" sz="1100" dirty="0">
                <a:solidFill>
                  <a:schemeClr val="tx1"/>
                </a:solidFill>
                <a:latin typeface="Arial Narrow" pitchFamily="34" charset="0"/>
              </a:rPr>
              <a:t>lo conoce</a:t>
            </a:r>
          </a:p>
        </p:txBody>
      </p:sp>
      <p:pic>
        <p:nvPicPr>
          <p:cNvPr id="27" name="Imagen 35">
            <a:extLst>
              <a:ext uri="{FF2B5EF4-FFF2-40B4-BE49-F238E27FC236}">
                <a16:creationId xmlns:a16="http://schemas.microsoft.com/office/drawing/2014/main" id="{E37B126D-91FB-9067-6FEC-3C7C41F4740E}"/>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82427" y="3609040"/>
            <a:ext cx="180000" cy="180000"/>
          </a:xfrm>
          <a:prstGeom prst="rect">
            <a:avLst/>
          </a:prstGeom>
        </p:spPr>
      </p:pic>
      <p:pic>
        <p:nvPicPr>
          <p:cNvPr id="28" name="Imagen 36">
            <a:extLst>
              <a:ext uri="{FF2B5EF4-FFF2-40B4-BE49-F238E27FC236}">
                <a16:creationId xmlns:a16="http://schemas.microsoft.com/office/drawing/2014/main" id="{FC35683B-31EA-7C29-4BB9-BCEC214B48E2}"/>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82427" y="4617152"/>
            <a:ext cx="180000" cy="180000"/>
          </a:xfrm>
          <a:prstGeom prst="rect">
            <a:avLst/>
          </a:prstGeom>
        </p:spPr>
      </p:pic>
      <p:pic>
        <p:nvPicPr>
          <p:cNvPr id="29" name="Imagen 37">
            <a:extLst>
              <a:ext uri="{FF2B5EF4-FFF2-40B4-BE49-F238E27FC236}">
                <a16:creationId xmlns:a16="http://schemas.microsoft.com/office/drawing/2014/main" id="{7FB74047-B915-B87B-0DE1-D2A6FAE76EB9}"/>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82427" y="5589240"/>
            <a:ext cx="180000" cy="180000"/>
          </a:xfrm>
          <a:prstGeom prst="rect">
            <a:avLst/>
          </a:prstGeom>
        </p:spPr>
      </p:pic>
      <p:sp>
        <p:nvSpPr>
          <p:cNvPr id="31" name="Rectangle 2">
            <a:extLst>
              <a:ext uri="{FF2B5EF4-FFF2-40B4-BE49-F238E27FC236}">
                <a16:creationId xmlns:a16="http://schemas.microsoft.com/office/drawing/2014/main" id="{2FD0487F-AB75-DE9B-3885-041E72F91983}"/>
              </a:ext>
            </a:extLst>
          </p:cNvPr>
          <p:cNvSpPr txBox="1">
            <a:spLocks noChangeArrowheads="1"/>
          </p:cNvSpPr>
          <p:nvPr/>
        </p:nvSpPr>
        <p:spPr>
          <a:xfrm>
            <a:off x="10588828" y="2967065"/>
            <a:ext cx="1152128" cy="288032"/>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r>
              <a:rPr lang="es-MX" altLang="es-MX" sz="900" dirty="0">
                <a:solidFill>
                  <a:schemeClr val="tx1"/>
                </a:solidFill>
                <a:latin typeface="Arial Narrow" pitchFamily="34" charset="0"/>
              </a:rPr>
              <a:t>(B+MB) – (M+MM)</a:t>
            </a:r>
          </a:p>
        </p:txBody>
      </p:sp>
      <p:graphicFrame>
        <p:nvGraphicFramePr>
          <p:cNvPr id="32" name="26 Gráfico">
            <a:extLst>
              <a:ext uri="{FF2B5EF4-FFF2-40B4-BE49-F238E27FC236}">
                <a16:creationId xmlns:a16="http://schemas.microsoft.com/office/drawing/2014/main" id="{B41757F0-6342-18BA-BC23-ECF8049886D8}"/>
              </a:ext>
            </a:extLst>
          </p:cNvPr>
          <p:cNvGraphicFramePr/>
          <p:nvPr>
            <p:extLst>
              <p:ext uri="{D42A27DB-BD31-4B8C-83A1-F6EECF244321}">
                <p14:modId xmlns:p14="http://schemas.microsoft.com/office/powerpoint/2010/main" val="98929157"/>
              </p:ext>
            </p:extLst>
          </p:nvPr>
        </p:nvGraphicFramePr>
        <p:xfrm>
          <a:off x="4509392" y="3240878"/>
          <a:ext cx="5828019" cy="829299"/>
        </p:xfrm>
        <a:graphic>
          <a:graphicData uri="http://schemas.openxmlformats.org/drawingml/2006/chart">
            <c:chart xmlns:c="http://schemas.openxmlformats.org/drawingml/2006/chart" xmlns:r="http://schemas.openxmlformats.org/officeDocument/2006/relationships" r:id="rId5"/>
          </a:graphicData>
        </a:graphic>
      </p:graphicFrame>
      <p:pic>
        <p:nvPicPr>
          <p:cNvPr id="41" name="Imagen 40" descr="Logotipo&#10;&#10;Descripción generada automáticamente">
            <a:extLst>
              <a:ext uri="{FF2B5EF4-FFF2-40B4-BE49-F238E27FC236}">
                <a16:creationId xmlns:a16="http://schemas.microsoft.com/office/drawing/2014/main" id="{ACBA799C-1DD7-2B77-2991-35278F2FB2C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3392" y="4317287"/>
            <a:ext cx="908054" cy="373567"/>
          </a:xfrm>
          <a:prstGeom prst="rect">
            <a:avLst/>
          </a:prstGeom>
        </p:spPr>
      </p:pic>
      <p:pic>
        <p:nvPicPr>
          <p:cNvPr id="51" name="Imagen 50" descr="Logotipo&#10;&#10;Descripción generada automáticamente">
            <a:extLst>
              <a:ext uri="{FF2B5EF4-FFF2-40B4-BE49-F238E27FC236}">
                <a16:creationId xmlns:a16="http://schemas.microsoft.com/office/drawing/2014/main" id="{895B25B4-B4A8-5D18-F653-BE5D83AD093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7058" y="3363663"/>
            <a:ext cx="858245" cy="342916"/>
          </a:xfrm>
          <a:prstGeom prst="rect">
            <a:avLst/>
          </a:prstGeom>
        </p:spPr>
      </p:pic>
      <p:pic>
        <p:nvPicPr>
          <p:cNvPr id="52" name="Imagen 41">
            <a:extLst>
              <a:ext uri="{FF2B5EF4-FFF2-40B4-BE49-F238E27FC236}">
                <a16:creationId xmlns:a16="http://schemas.microsoft.com/office/drawing/2014/main" id="{68193767-A955-3AD0-0FAE-9BFFD3304DB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83836" y="5430585"/>
            <a:ext cx="285985" cy="288000"/>
          </a:xfrm>
          <a:prstGeom prst="rect">
            <a:avLst/>
          </a:prstGeom>
          <a:effectLst>
            <a:outerShdw blurRad="50800" dist="38100" dir="8100000" algn="tr" rotWithShape="0">
              <a:prstClr val="black">
                <a:alpha val="40000"/>
              </a:prstClr>
            </a:outerShdw>
          </a:effectLst>
        </p:spPr>
      </p:pic>
      <p:sp>
        <p:nvSpPr>
          <p:cNvPr id="53" name="Elipse 52">
            <a:extLst>
              <a:ext uri="{FF2B5EF4-FFF2-40B4-BE49-F238E27FC236}">
                <a16:creationId xmlns:a16="http://schemas.microsoft.com/office/drawing/2014/main" id="{F9D32ADB-E0E1-6B7F-7390-7BC15591A945}"/>
              </a:ext>
            </a:extLst>
          </p:cNvPr>
          <p:cNvSpPr/>
          <p:nvPr/>
        </p:nvSpPr>
        <p:spPr>
          <a:xfrm>
            <a:off x="5097488" y="2852936"/>
            <a:ext cx="252000" cy="252000"/>
          </a:xfrm>
          <a:prstGeom prst="ellipse">
            <a:avLst/>
          </a:prstGeom>
          <a:solidFill>
            <a:srgbClr val="FFC7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4" name="Elipse 53">
            <a:extLst>
              <a:ext uri="{FF2B5EF4-FFF2-40B4-BE49-F238E27FC236}">
                <a16:creationId xmlns:a16="http://schemas.microsoft.com/office/drawing/2014/main" id="{6F96D9A3-31CF-B258-4D58-4E1590EA6BE2}"/>
              </a:ext>
            </a:extLst>
          </p:cNvPr>
          <p:cNvSpPr/>
          <p:nvPr/>
        </p:nvSpPr>
        <p:spPr>
          <a:xfrm>
            <a:off x="6501624" y="2852936"/>
            <a:ext cx="252000" cy="252000"/>
          </a:xfrm>
          <a:prstGeom prst="ellipse">
            <a:avLst/>
          </a:prstGeom>
          <a:solidFill>
            <a:srgbClr val="99D5E6"/>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5" name="Elipse 54">
            <a:extLst>
              <a:ext uri="{FF2B5EF4-FFF2-40B4-BE49-F238E27FC236}">
                <a16:creationId xmlns:a16="http://schemas.microsoft.com/office/drawing/2014/main" id="{095E1B59-450A-586D-A132-870735966A0C}"/>
              </a:ext>
            </a:extLst>
          </p:cNvPr>
          <p:cNvSpPr/>
          <p:nvPr/>
        </p:nvSpPr>
        <p:spPr>
          <a:xfrm>
            <a:off x="7869776" y="2852936"/>
            <a:ext cx="252000" cy="252000"/>
          </a:xfrm>
          <a:prstGeom prst="ellipse">
            <a:avLst/>
          </a:prstGeom>
          <a:solidFill>
            <a:srgbClr val="819E43"/>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6" name="Elipse 55">
            <a:extLst>
              <a:ext uri="{FF2B5EF4-FFF2-40B4-BE49-F238E27FC236}">
                <a16:creationId xmlns:a16="http://schemas.microsoft.com/office/drawing/2014/main" id="{7AB96F79-52FE-5FD0-2A34-CE5A74BD3809}"/>
              </a:ext>
            </a:extLst>
          </p:cNvPr>
          <p:cNvSpPr/>
          <p:nvPr/>
        </p:nvSpPr>
        <p:spPr>
          <a:xfrm>
            <a:off x="9237928" y="2852936"/>
            <a:ext cx="252000" cy="252000"/>
          </a:xfrm>
          <a:prstGeom prst="ellipse">
            <a:avLst/>
          </a:prstGeom>
          <a:solidFill>
            <a:srgbClr val="61616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7" name="Rectangle 2">
            <a:extLst>
              <a:ext uri="{FF2B5EF4-FFF2-40B4-BE49-F238E27FC236}">
                <a16:creationId xmlns:a16="http://schemas.microsoft.com/office/drawing/2014/main" id="{A8AEDB10-A1C5-EB95-0EDC-F159DA299844}"/>
              </a:ext>
            </a:extLst>
          </p:cNvPr>
          <p:cNvSpPr txBox="1">
            <a:spLocks noChangeArrowheads="1"/>
          </p:cNvSpPr>
          <p:nvPr/>
        </p:nvSpPr>
        <p:spPr>
          <a:xfrm>
            <a:off x="666522" y="4589533"/>
            <a:ext cx="987599" cy="474584"/>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pPr algn="l">
              <a:lnSpc>
                <a:spcPts val="1000"/>
              </a:lnSpc>
            </a:pPr>
            <a:r>
              <a:rPr lang="es-MX" altLang="es-MX" sz="1100" dirty="0">
                <a:solidFill>
                  <a:schemeClr val="tx1"/>
                </a:solidFill>
                <a:latin typeface="Aptos Black" panose="020B0004020202020204" pitchFamily="34" charset="0"/>
              </a:rPr>
              <a:t>Santiago Taboada</a:t>
            </a:r>
          </a:p>
        </p:txBody>
      </p:sp>
      <p:sp>
        <p:nvSpPr>
          <p:cNvPr id="58" name="Rectangle 2">
            <a:extLst>
              <a:ext uri="{FF2B5EF4-FFF2-40B4-BE49-F238E27FC236}">
                <a16:creationId xmlns:a16="http://schemas.microsoft.com/office/drawing/2014/main" id="{4AD51D12-81C7-C0E7-DF54-2EA2E8AA2202}"/>
              </a:ext>
            </a:extLst>
          </p:cNvPr>
          <p:cNvSpPr txBox="1">
            <a:spLocks noChangeArrowheads="1"/>
          </p:cNvSpPr>
          <p:nvPr/>
        </p:nvSpPr>
        <p:spPr>
          <a:xfrm>
            <a:off x="690574" y="3622451"/>
            <a:ext cx="1121455" cy="474584"/>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pPr algn="l">
              <a:lnSpc>
                <a:spcPts val="1000"/>
              </a:lnSpc>
            </a:pPr>
            <a:r>
              <a:rPr lang="es-MX" altLang="es-MX" sz="1100" dirty="0">
                <a:solidFill>
                  <a:schemeClr val="tx1"/>
                </a:solidFill>
                <a:latin typeface="Aptos Black" panose="020B0004020202020204" pitchFamily="34" charset="0"/>
              </a:rPr>
              <a:t>Clara </a:t>
            </a:r>
          </a:p>
          <a:p>
            <a:pPr algn="l">
              <a:lnSpc>
                <a:spcPts val="1000"/>
              </a:lnSpc>
            </a:pPr>
            <a:r>
              <a:rPr lang="es-MX" altLang="es-MX" sz="1100" dirty="0">
                <a:solidFill>
                  <a:schemeClr val="tx1"/>
                </a:solidFill>
                <a:latin typeface="Aptos Black" panose="020B0004020202020204" pitchFamily="34" charset="0"/>
              </a:rPr>
              <a:t>Brugada</a:t>
            </a:r>
          </a:p>
        </p:txBody>
      </p:sp>
      <p:sp>
        <p:nvSpPr>
          <p:cNvPr id="59" name="Rectangle 2">
            <a:extLst>
              <a:ext uri="{FF2B5EF4-FFF2-40B4-BE49-F238E27FC236}">
                <a16:creationId xmlns:a16="http://schemas.microsoft.com/office/drawing/2014/main" id="{26006591-AA6E-728D-C83F-8E4F1C38D671}"/>
              </a:ext>
            </a:extLst>
          </p:cNvPr>
          <p:cNvSpPr txBox="1">
            <a:spLocks noChangeArrowheads="1"/>
          </p:cNvSpPr>
          <p:nvPr/>
        </p:nvSpPr>
        <p:spPr>
          <a:xfrm>
            <a:off x="690574" y="5660833"/>
            <a:ext cx="1121455" cy="474584"/>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pPr algn="l">
              <a:lnSpc>
                <a:spcPts val="1000"/>
              </a:lnSpc>
            </a:pPr>
            <a:r>
              <a:rPr lang="es-MX" altLang="es-MX" sz="1100" dirty="0">
                <a:solidFill>
                  <a:schemeClr val="tx1"/>
                </a:solidFill>
                <a:latin typeface="Aptos Black" panose="020B0004020202020204" pitchFamily="34" charset="0"/>
              </a:rPr>
              <a:t>Salomón Chertorivski</a:t>
            </a:r>
          </a:p>
        </p:txBody>
      </p:sp>
      <p:graphicFrame>
        <p:nvGraphicFramePr>
          <p:cNvPr id="60" name="26 Gráfico">
            <a:extLst>
              <a:ext uri="{FF2B5EF4-FFF2-40B4-BE49-F238E27FC236}">
                <a16:creationId xmlns:a16="http://schemas.microsoft.com/office/drawing/2014/main" id="{C04437A3-72F8-33BE-EC31-122B7DED7CBC}"/>
              </a:ext>
            </a:extLst>
          </p:cNvPr>
          <p:cNvGraphicFramePr/>
          <p:nvPr>
            <p:extLst>
              <p:ext uri="{D42A27DB-BD31-4B8C-83A1-F6EECF244321}">
                <p14:modId xmlns:p14="http://schemas.microsoft.com/office/powerpoint/2010/main" val="1666660149"/>
              </p:ext>
            </p:extLst>
          </p:nvPr>
        </p:nvGraphicFramePr>
        <p:xfrm>
          <a:off x="4528281" y="4234818"/>
          <a:ext cx="5828019" cy="829299"/>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61" name="26 Gráfico">
            <a:extLst>
              <a:ext uri="{FF2B5EF4-FFF2-40B4-BE49-F238E27FC236}">
                <a16:creationId xmlns:a16="http://schemas.microsoft.com/office/drawing/2014/main" id="{B167409F-1B2D-E5FF-62E4-5218F2BC9E07}"/>
              </a:ext>
            </a:extLst>
          </p:cNvPr>
          <p:cNvGraphicFramePr/>
          <p:nvPr>
            <p:extLst>
              <p:ext uri="{D42A27DB-BD31-4B8C-83A1-F6EECF244321}">
                <p14:modId xmlns:p14="http://schemas.microsoft.com/office/powerpoint/2010/main" val="3161422939"/>
              </p:ext>
            </p:extLst>
          </p:nvPr>
        </p:nvGraphicFramePr>
        <p:xfrm>
          <a:off x="4528281" y="5214726"/>
          <a:ext cx="5828019" cy="829299"/>
        </p:xfrm>
        <a:graphic>
          <a:graphicData uri="http://schemas.openxmlformats.org/drawingml/2006/chart">
            <c:chart xmlns:c="http://schemas.openxmlformats.org/drawingml/2006/chart" xmlns:r="http://schemas.openxmlformats.org/officeDocument/2006/relationships" r:id="rId10"/>
          </a:graphicData>
        </a:graphic>
      </p:graphicFrame>
      <p:pic>
        <p:nvPicPr>
          <p:cNvPr id="62" name="Imagen 61" descr="Niña sonriendo con una playera de color blanco&#10;&#10;Descripción generada automáticamente">
            <a:extLst>
              <a:ext uri="{FF2B5EF4-FFF2-40B4-BE49-F238E27FC236}">
                <a16:creationId xmlns:a16="http://schemas.microsoft.com/office/drawing/2014/main" id="{7BEDE3BB-9CD1-0C1B-16F3-1F69E73BE187}"/>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b="14962"/>
          <a:stretch/>
        </p:blipFill>
        <p:spPr>
          <a:xfrm>
            <a:off x="1403301" y="3167365"/>
            <a:ext cx="948283" cy="792000"/>
          </a:xfrm>
          <a:prstGeom prst="rect">
            <a:avLst/>
          </a:prstGeom>
        </p:spPr>
      </p:pic>
      <p:pic>
        <p:nvPicPr>
          <p:cNvPr id="63" name="Imagen 62" descr="Un hombre con camisa blanca sonriendo&#10;&#10;Descripción generada automáticamente">
            <a:extLst>
              <a:ext uri="{FF2B5EF4-FFF2-40B4-BE49-F238E27FC236}">
                <a16:creationId xmlns:a16="http://schemas.microsoft.com/office/drawing/2014/main" id="{C3A40397-D871-3CB8-D3DC-2B84B2E8F8F0}"/>
              </a:ext>
            </a:extLst>
          </p:cNvPr>
          <p:cNvPicPr>
            <a:picLocks noChangeAspect="1"/>
          </p:cNvPicPr>
          <p:nvPr/>
        </p:nvPicPr>
        <p:blipFill rotWithShape="1">
          <a:blip r:embed="rId12" cstate="print">
            <a:extLst>
              <a:ext uri="{28A0092B-C50C-407E-A947-70E740481C1C}">
                <a14:useLocalDpi xmlns:a14="http://schemas.microsoft.com/office/drawing/2010/main" val="0"/>
              </a:ext>
            </a:extLst>
          </a:blip>
          <a:srcRect r="22784" b="20148"/>
          <a:stretch/>
        </p:blipFill>
        <p:spPr>
          <a:xfrm>
            <a:off x="1516103" y="4113490"/>
            <a:ext cx="835481" cy="864000"/>
          </a:xfrm>
          <a:prstGeom prst="rect">
            <a:avLst/>
          </a:prstGeom>
        </p:spPr>
      </p:pic>
      <p:pic>
        <p:nvPicPr>
          <p:cNvPr id="64" name="Imagen 63" descr="Un hombre con lentes y camisa blanca&#10;&#10;Descripción generada automáticamente">
            <a:extLst>
              <a:ext uri="{FF2B5EF4-FFF2-40B4-BE49-F238E27FC236}">
                <a16:creationId xmlns:a16="http://schemas.microsoft.com/office/drawing/2014/main" id="{F0995FD9-314A-B15D-302A-7F7B1C9D3CB5}"/>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487576" y="5209736"/>
            <a:ext cx="792000" cy="792000"/>
          </a:xfrm>
          <a:prstGeom prst="rect">
            <a:avLst/>
          </a:prstGeom>
        </p:spPr>
      </p:pic>
    </p:spTree>
    <p:extLst>
      <p:ext uri="{BB962C8B-B14F-4D97-AF65-F5344CB8AC3E}">
        <p14:creationId xmlns:p14="http://schemas.microsoft.com/office/powerpoint/2010/main" val="428047595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8 CuadroTexto">
            <a:extLst>
              <a:ext uri="{FF2B5EF4-FFF2-40B4-BE49-F238E27FC236}">
                <a16:creationId xmlns:a16="http://schemas.microsoft.com/office/drawing/2014/main" id="{E7F2B346-8351-3C79-B09C-1B15AB8106AC}"/>
              </a:ext>
            </a:extLst>
          </p:cNvPr>
          <p:cNvSpPr txBox="1"/>
          <p:nvPr/>
        </p:nvSpPr>
        <p:spPr>
          <a:xfrm>
            <a:off x="361119" y="487140"/>
            <a:ext cx="5743673" cy="540000"/>
          </a:xfrm>
          <a:prstGeom prst="rect">
            <a:avLst/>
          </a:prstGeom>
          <a:noFill/>
        </p:spPr>
        <p:txBody>
          <a:bodyPr wrap="square" rtlCol="0" anchor="ctr">
            <a:noAutofit/>
          </a:bodyPr>
          <a:lstStyle/>
          <a:p>
            <a:pPr algn="ctr"/>
            <a:r>
              <a:rPr lang="es-MX" altLang="es-MX" sz="3100" b="1" i="1" dirty="0">
                <a:solidFill>
                  <a:schemeClr val="bg1"/>
                </a:solidFill>
                <a:latin typeface="Bodoni MT Condensed" panose="02070606080606020203" pitchFamily="18" charset="0"/>
              </a:rPr>
              <a:t>Escenario electoral con candidatos</a:t>
            </a:r>
          </a:p>
        </p:txBody>
      </p:sp>
      <p:sp>
        <p:nvSpPr>
          <p:cNvPr id="20" name="CuadroTexto 19">
            <a:extLst>
              <a:ext uri="{FF2B5EF4-FFF2-40B4-BE49-F238E27FC236}">
                <a16:creationId xmlns:a16="http://schemas.microsoft.com/office/drawing/2014/main" id="{C3D8D8A5-CCBC-A81C-07DF-0A44218CCCCC}"/>
              </a:ext>
            </a:extLst>
          </p:cNvPr>
          <p:cNvSpPr txBox="1"/>
          <p:nvPr/>
        </p:nvSpPr>
        <p:spPr>
          <a:xfrm>
            <a:off x="1127448" y="1202085"/>
            <a:ext cx="8098065" cy="707886"/>
          </a:xfrm>
          <a:prstGeom prst="rect">
            <a:avLst/>
          </a:prstGeom>
          <a:noFill/>
        </p:spPr>
        <p:txBody>
          <a:bodyPr wrap="square">
            <a:spAutoFit/>
          </a:bodyPr>
          <a:lstStyle/>
          <a:p>
            <a:pPr algn="ctr"/>
            <a:r>
              <a:rPr lang="es-ES" sz="2000" dirty="0">
                <a:latin typeface="Franklin Gothic Heavy" panose="020B0903020102020204" pitchFamily="34" charset="0"/>
                <a:ea typeface="+mj-ea"/>
                <a:cs typeface="+mj-cs"/>
              </a:rPr>
              <a:t>Sí el día de hoy fuera la elección para Jefe o Jefa de Gobierno de la Ciudad de México, ¿por cuál partido o candidato(a) votaría?</a:t>
            </a:r>
          </a:p>
        </p:txBody>
      </p:sp>
      <p:sp>
        <p:nvSpPr>
          <p:cNvPr id="21" name="Rectangle 2">
            <a:extLst>
              <a:ext uri="{FF2B5EF4-FFF2-40B4-BE49-F238E27FC236}">
                <a16:creationId xmlns:a16="http://schemas.microsoft.com/office/drawing/2014/main" id="{B4FFC0A1-8504-283E-3385-1DB4D41F082A}"/>
              </a:ext>
            </a:extLst>
          </p:cNvPr>
          <p:cNvSpPr txBox="1">
            <a:spLocks noChangeArrowheads="1"/>
          </p:cNvSpPr>
          <p:nvPr/>
        </p:nvSpPr>
        <p:spPr>
          <a:xfrm>
            <a:off x="3920217" y="1914491"/>
            <a:ext cx="2888950" cy="336450"/>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r>
              <a:rPr lang="es-MX" altLang="es-MX" sz="1400" dirty="0">
                <a:solidFill>
                  <a:schemeClr val="tx1"/>
                </a:solidFill>
                <a:latin typeface="Arial Nova Cond Light" panose="020B0306020202020204" pitchFamily="34" charset="0"/>
                <a:ea typeface="+mn-ea"/>
                <a:cs typeface="+mn-cs"/>
              </a:rPr>
              <a:t>(Simulación de boleta y urna electoral)</a:t>
            </a:r>
          </a:p>
        </p:txBody>
      </p:sp>
      <p:pic>
        <p:nvPicPr>
          <p:cNvPr id="22" name="Imagen 21"/>
          <p:cNvPicPr>
            <a:picLocks noChangeAspect="1"/>
          </p:cNvPicPr>
          <p:nvPr/>
        </p:nvPicPr>
        <p:blipFill>
          <a:blip r:embed="rId3"/>
          <a:stretch>
            <a:fillRect/>
          </a:stretch>
        </p:blipFill>
        <p:spPr>
          <a:xfrm>
            <a:off x="10097144" y="77138"/>
            <a:ext cx="2021573" cy="1391531"/>
          </a:xfrm>
          <a:prstGeom prst="rect">
            <a:avLst/>
          </a:prstGeom>
        </p:spPr>
      </p:pic>
      <p:pic>
        <p:nvPicPr>
          <p:cNvPr id="2" name="Picture 2" descr="Negro, cuadros, oscuro, Fondo de pantalla de teléfono HD | Peakpx">
            <a:extLst>
              <a:ext uri="{FF2B5EF4-FFF2-40B4-BE49-F238E27FC236}">
                <a16:creationId xmlns:a16="http://schemas.microsoft.com/office/drawing/2014/main" id="{4CA9919D-4C91-19F6-6494-117AE1FD55D4}"/>
              </a:ext>
            </a:extLst>
          </p:cNvPr>
          <p:cNvPicPr>
            <a:picLocks noChangeAspect="1" noChangeArrowheads="1"/>
          </p:cNvPicPr>
          <p:nvPr/>
        </p:nvPicPr>
        <p:blipFill>
          <a:blip r:embed="rId4">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rot="5400000" flipV="1">
            <a:off x="4125398" y="-989874"/>
            <a:ext cx="3816424" cy="1063794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8 Gráfico">
            <a:extLst>
              <a:ext uri="{FF2B5EF4-FFF2-40B4-BE49-F238E27FC236}">
                <a16:creationId xmlns:a16="http://schemas.microsoft.com/office/drawing/2014/main" id="{195148DE-181F-F357-FC4C-6CC6A9B3E663}"/>
              </a:ext>
            </a:extLst>
          </p:cNvPr>
          <p:cNvGraphicFramePr/>
          <p:nvPr>
            <p:extLst>
              <p:ext uri="{D42A27DB-BD31-4B8C-83A1-F6EECF244321}">
                <p14:modId xmlns:p14="http://schemas.microsoft.com/office/powerpoint/2010/main" val="307681571"/>
              </p:ext>
            </p:extLst>
          </p:nvPr>
        </p:nvGraphicFramePr>
        <p:xfrm>
          <a:off x="1055440" y="3300279"/>
          <a:ext cx="9721080" cy="2937034"/>
        </p:xfrm>
        <a:graphic>
          <a:graphicData uri="http://schemas.openxmlformats.org/drawingml/2006/chart">
            <c:chart xmlns:c="http://schemas.openxmlformats.org/drawingml/2006/chart" xmlns:r="http://schemas.openxmlformats.org/officeDocument/2006/relationships" r:id="rId6"/>
          </a:graphicData>
        </a:graphic>
      </p:graphicFrame>
      <p:sp>
        <p:nvSpPr>
          <p:cNvPr id="5" name="Rectángulo: esquinas redondeadas 4">
            <a:extLst>
              <a:ext uri="{FF2B5EF4-FFF2-40B4-BE49-F238E27FC236}">
                <a16:creationId xmlns:a16="http://schemas.microsoft.com/office/drawing/2014/main" id="{9CB31F7F-7A74-AE43-3044-1C6B80F0B2D0}"/>
              </a:ext>
            </a:extLst>
          </p:cNvPr>
          <p:cNvSpPr/>
          <p:nvPr/>
        </p:nvSpPr>
        <p:spPr>
          <a:xfrm>
            <a:off x="2990349" y="3226144"/>
            <a:ext cx="288000" cy="108000"/>
          </a:xfrm>
          <a:prstGeom prst="roundRect">
            <a:avLst/>
          </a:prstGeom>
          <a:solidFill>
            <a:srgbClr val="FA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esquinas redondeadas 34">
            <a:extLst>
              <a:ext uri="{FF2B5EF4-FFF2-40B4-BE49-F238E27FC236}">
                <a16:creationId xmlns:a16="http://schemas.microsoft.com/office/drawing/2014/main" id="{ECCC41E0-56D9-5417-F5A5-57DBBFCDAA33}"/>
              </a:ext>
            </a:extLst>
          </p:cNvPr>
          <p:cNvSpPr/>
          <p:nvPr/>
        </p:nvSpPr>
        <p:spPr>
          <a:xfrm>
            <a:off x="6269660" y="3226144"/>
            <a:ext cx="288000" cy="1080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esquinas redondeadas 5">
            <a:extLst>
              <a:ext uri="{FF2B5EF4-FFF2-40B4-BE49-F238E27FC236}">
                <a16:creationId xmlns:a16="http://schemas.microsoft.com/office/drawing/2014/main" id="{34FD10EC-A2EC-2E4E-E490-03F5A34C89AF}"/>
              </a:ext>
            </a:extLst>
          </p:cNvPr>
          <p:cNvSpPr/>
          <p:nvPr/>
        </p:nvSpPr>
        <p:spPr>
          <a:xfrm>
            <a:off x="9440504" y="3234770"/>
            <a:ext cx="288000" cy="108000"/>
          </a:xfrm>
          <a:prstGeom prst="roundRect">
            <a:avLst/>
          </a:prstGeom>
          <a:solidFill>
            <a:srgbClr val="F799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Logotipo&#10;&#10;Descripción generada automáticamente">
            <a:extLst>
              <a:ext uri="{FF2B5EF4-FFF2-40B4-BE49-F238E27FC236}">
                <a16:creationId xmlns:a16="http://schemas.microsoft.com/office/drawing/2014/main" id="{335A0DCF-73E7-3345-2743-B0A31A8B36B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63867" y="2528189"/>
            <a:ext cx="1090944" cy="468000"/>
          </a:xfrm>
          <a:prstGeom prst="rect">
            <a:avLst/>
          </a:prstGeom>
        </p:spPr>
      </p:pic>
      <p:pic>
        <p:nvPicPr>
          <p:cNvPr id="9" name="Imagen 8" descr="Logotipo&#10;&#10;Descripción generada automáticamente">
            <a:extLst>
              <a:ext uri="{FF2B5EF4-FFF2-40B4-BE49-F238E27FC236}">
                <a16:creationId xmlns:a16="http://schemas.microsoft.com/office/drawing/2014/main" id="{58710EC3-753F-E803-2FBF-E53C9629301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25033" y="2504522"/>
            <a:ext cx="1223312" cy="540333"/>
          </a:xfrm>
          <a:prstGeom prst="rect">
            <a:avLst/>
          </a:prstGeom>
        </p:spPr>
      </p:pic>
      <p:pic>
        <p:nvPicPr>
          <p:cNvPr id="10" name="Imagen 41">
            <a:extLst>
              <a:ext uri="{FF2B5EF4-FFF2-40B4-BE49-F238E27FC236}">
                <a16:creationId xmlns:a16="http://schemas.microsoft.com/office/drawing/2014/main" id="{E6D32555-B30C-EDAA-5BFD-B55194C1224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398488" y="2549492"/>
            <a:ext cx="357480" cy="360000"/>
          </a:xfrm>
          <a:prstGeom prst="rect">
            <a:avLst/>
          </a:prstGeom>
          <a:effectLst>
            <a:outerShdw blurRad="50800" dist="38100" dir="8100000" algn="tr" rotWithShape="0">
              <a:prstClr val="black">
                <a:alpha val="40000"/>
              </a:prstClr>
            </a:outerShdw>
          </a:effectLst>
        </p:spPr>
      </p:pic>
      <p:sp>
        <p:nvSpPr>
          <p:cNvPr id="17" name="23 CuadroTexto">
            <a:extLst>
              <a:ext uri="{FF2B5EF4-FFF2-40B4-BE49-F238E27FC236}">
                <a16:creationId xmlns:a16="http://schemas.microsoft.com/office/drawing/2014/main" id="{BD399AD4-9B18-314A-54FF-BC2D049B401D}"/>
              </a:ext>
            </a:extLst>
          </p:cNvPr>
          <p:cNvSpPr txBox="1"/>
          <p:nvPr/>
        </p:nvSpPr>
        <p:spPr>
          <a:xfrm>
            <a:off x="4602614" y="6378109"/>
            <a:ext cx="2988136" cy="276999"/>
          </a:xfrm>
          <a:prstGeom prst="rect">
            <a:avLst/>
          </a:prstGeom>
          <a:noFill/>
          <a:effectLst>
            <a:softEdge rad="31750"/>
          </a:effectLst>
        </p:spPr>
        <p:txBody>
          <a:bodyPr wrap="square" rtlCol="0" anchor="ctr">
            <a:spAutoFit/>
          </a:bodyPr>
          <a:lstStyle/>
          <a:p>
            <a:pPr marL="72000" algn="ctr" fontAlgn="ctr">
              <a:defRPr/>
            </a:pPr>
            <a:r>
              <a:rPr lang="es-MX" sz="1200" i="1" dirty="0">
                <a:latin typeface="Arial Narrow" pitchFamily="34" charset="0"/>
              </a:rPr>
              <a:t>Sumando “Ninguna(o)” y “</a:t>
            </a:r>
            <a:r>
              <a:rPr lang="es-MX" sz="1200" i="1" dirty="0" err="1">
                <a:latin typeface="Arial Narrow" pitchFamily="34" charset="0"/>
              </a:rPr>
              <a:t>Ns,Nc</a:t>
            </a:r>
            <a:r>
              <a:rPr lang="es-MX" sz="1200" i="1" dirty="0">
                <a:latin typeface="Arial Narrow" pitchFamily="34" charset="0"/>
              </a:rPr>
              <a:t>”  = 100%</a:t>
            </a:r>
          </a:p>
        </p:txBody>
      </p:sp>
      <p:sp>
        <p:nvSpPr>
          <p:cNvPr id="23" name="CuadroTexto 22">
            <a:extLst>
              <a:ext uri="{FF2B5EF4-FFF2-40B4-BE49-F238E27FC236}">
                <a16:creationId xmlns:a16="http://schemas.microsoft.com/office/drawing/2014/main" id="{29A14A96-E787-6E50-E75F-0508DAA979C7}"/>
              </a:ext>
            </a:extLst>
          </p:cNvPr>
          <p:cNvSpPr txBox="1"/>
          <p:nvPr/>
        </p:nvSpPr>
        <p:spPr>
          <a:xfrm>
            <a:off x="2254987" y="2857259"/>
            <a:ext cx="1778959" cy="338554"/>
          </a:xfrm>
          <a:prstGeom prst="rect">
            <a:avLst/>
          </a:prstGeom>
          <a:noFill/>
        </p:spPr>
        <p:txBody>
          <a:bodyPr wrap="square">
            <a:spAutoFit/>
          </a:bodyPr>
          <a:lstStyle/>
          <a:p>
            <a:pPr algn="ctr"/>
            <a:r>
              <a:rPr lang="es-ES" sz="1600" dirty="0">
                <a:solidFill>
                  <a:schemeClr val="bg1"/>
                </a:solidFill>
                <a:effectLst/>
                <a:latin typeface="Arial Narrow" panose="020B0606020202030204" pitchFamily="34" charset="0"/>
                <a:ea typeface="Times New Roman" panose="02020603050405020304" pitchFamily="18" charset="0"/>
              </a:rPr>
              <a:t>Clara </a:t>
            </a:r>
            <a:r>
              <a:rPr lang="es-ES" sz="1600" dirty="0" err="1">
                <a:solidFill>
                  <a:schemeClr val="bg1"/>
                </a:solidFill>
                <a:effectLst/>
                <a:latin typeface="Arial Narrow" panose="020B0606020202030204" pitchFamily="34" charset="0"/>
                <a:ea typeface="Times New Roman" panose="02020603050405020304" pitchFamily="18" charset="0"/>
              </a:rPr>
              <a:t>Brugada</a:t>
            </a:r>
            <a:endParaRPr lang="es-MX" sz="1600" dirty="0">
              <a:solidFill>
                <a:schemeClr val="bg1"/>
              </a:solidFill>
              <a:latin typeface="Arial Narrow" panose="020B0606020202030204" pitchFamily="34" charset="0"/>
            </a:endParaRPr>
          </a:p>
        </p:txBody>
      </p:sp>
      <p:sp>
        <p:nvSpPr>
          <p:cNvPr id="24" name="CuadroTexto 23">
            <a:extLst>
              <a:ext uri="{FF2B5EF4-FFF2-40B4-BE49-F238E27FC236}">
                <a16:creationId xmlns:a16="http://schemas.microsoft.com/office/drawing/2014/main" id="{4BD357B7-A06E-CF2E-059A-2F47B7D15627}"/>
              </a:ext>
            </a:extLst>
          </p:cNvPr>
          <p:cNvSpPr txBox="1"/>
          <p:nvPr/>
        </p:nvSpPr>
        <p:spPr>
          <a:xfrm>
            <a:off x="5303912" y="2884254"/>
            <a:ext cx="2084514" cy="338554"/>
          </a:xfrm>
          <a:prstGeom prst="rect">
            <a:avLst/>
          </a:prstGeom>
          <a:noFill/>
        </p:spPr>
        <p:txBody>
          <a:bodyPr wrap="square">
            <a:spAutoFit/>
          </a:bodyPr>
          <a:lstStyle/>
          <a:p>
            <a:pPr algn="ctr"/>
            <a:r>
              <a:rPr lang="es-ES" sz="1600" dirty="0">
                <a:solidFill>
                  <a:schemeClr val="bg1"/>
                </a:solidFill>
                <a:effectLst/>
                <a:latin typeface="Arial Narrow" panose="020B0606020202030204" pitchFamily="34" charset="0"/>
                <a:ea typeface="Times New Roman" panose="02020603050405020304" pitchFamily="18" charset="0"/>
              </a:rPr>
              <a:t>Santiago Taboada</a:t>
            </a:r>
            <a:endParaRPr lang="es-MX" sz="1600" dirty="0">
              <a:solidFill>
                <a:schemeClr val="bg1"/>
              </a:solidFill>
              <a:latin typeface="Arial Narrow" panose="020B0606020202030204" pitchFamily="34" charset="0"/>
            </a:endParaRPr>
          </a:p>
        </p:txBody>
      </p:sp>
      <p:sp>
        <p:nvSpPr>
          <p:cNvPr id="25" name="CuadroTexto 24">
            <a:extLst>
              <a:ext uri="{FF2B5EF4-FFF2-40B4-BE49-F238E27FC236}">
                <a16:creationId xmlns:a16="http://schemas.microsoft.com/office/drawing/2014/main" id="{43AAC664-EF74-79DE-3830-0EB7EDDD47B1}"/>
              </a:ext>
            </a:extLst>
          </p:cNvPr>
          <p:cNvSpPr txBox="1"/>
          <p:nvPr/>
        </p:nvSpPr>
        <p:spPr>
          <a:xfrm>
            <a:off x="8472448" y="2867030"/>
            <a:ext cx="2508685" cy="338554"/>
          </a:xfrm>
          <a:prstGeom prst="rect">
            <a:avLst/>
          </a:prstGeom>
          <a:noFill/>
        </p:spPr>
        <p:txBody>
          <a:bodyPr wrap="square">
            <a:spAutoFit/>
          </a:bodyPr>
          <a:lstStyle/>
          <a:p>
            <a:pPr algn="ctr"/>
            <a:r>
              <a:rPr lang="es-ES" sz="1600" dirty="0">
                <a:solidFill>
                  <a:schemeClr val="bg1"/>
                </a:solidFill>
                <a:latin typeface="Arial Narrow" panose="020B0606020202030204" pitchFamily="34" charset="0"/>
              </a:rPr>
              <a:t>Salomón </a:t>
            </a:r>
            <a:r>
              <a:rPr lang="es-ES" sz="1600" dirty="0" err="1">
                <a:solidFill>
                  <a:schemeClr val="bg1"/>
                </a:solidFill>
                <a:latin typeface="Arial Narrow" panose="020B0606020202030204" pitchFamily="34" charset="0"/>
              </a:rPr>
              <a:t>Chertorivski</a:t>
            </a:r>
            <a:endParaRPr lang="es-MX" sz="1600" dirty="0">
              <a:solidFill>
                <a:schemeClr val="bg1"/>
              </a:solidFill>
              <a:latin typeface="Arial Narrow" panose="020B0606020202030204" pitchFamily="34" charset="0"/>
            </a:endParaRPr>
          </a:p>
        </p:txBody>
      </p:sp>
      <p:pic>
        <p:nvPicPr>
          <p:cNvPr id="26" name="Imagen 25" descr="Niña sonriendo con una playera de color blanco&#10;&#10;Descripción generada automáticamente">
            <a:extLst>
              <a:ext uri="{FF2B5EF4-FFF2-40B4-BE49-F238E27FC236}">
                <a16:creationId xmlns:a16="http://schemas.microsoft.com/office/drawing/2014/main" id="{75523B3D-4392-3005-0A2D-7AD3F5C8A0D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b="14962"/>
          <a:stretch/>
        </p:blipFill>
        <p:spPr>
          <a:xfrm>
            <a:off x="1615584" y="2404124"/>
            <a:ext cx="818971" cy="684000"/>
          </a:xfrm>
          <a:prstGeom prst="rect">
            <a:avLst/>
          </a:prstGeom>
        </p:spPr>
      </p:pic>
      <p:pic>
        <p:nvPicPr>
          <p:cNvPr id="33" name="Imagen 32" descr="Un hombre con camisa blanca sonriendo&#10;&#10;Descripción generada automáticamente">
            <a:extLst>
              <a:ext uri="{FF2B5EF4-FFF2-40B4-BE49-F238E27FC236}">
                <a16:creationId xmlns:a16="http://schemas.microsoft.com/office/drawing/2014/main" id="{1F4418C1-7B09-DCD1-E54F-E57D33E767FD}"/>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r="22784" b="20148"/>
          <a:stretch/>
        </p:blipFill>
        <p:spPr>
          <a:xfrm>
            <a:off x="4943872" y="2370770"/>
            <a:ext cx="696233" cy="720000"/>
          </a:xfrm>
          <a:prstGeom prst="rect">
            <a:avLst/>
          </a:prstGeom>
        </p:spPr>
      </p:pic>
      <p:pic>
        <p:nvPicPr>
          <p:cNvPr id="42" name="Imagen 41" descr="Un hombre con lentes y camisa blanca&#10;&#10;Descripción generada automáticamente">
            <a:extLst>
              <a:ext uri="{FF2B5EF4-FFF2-40B4-BE49-F238E27FC236}">
                <a16:creationId xmlns:a16="http://schemas.microsoft.com/office/drawing/2014/main" id="{177283CE-5685-25F3-2A4D-A7758979F35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184312" y="2485584"/>
            <a:ext cx="720000" cy="720000"/>
          </a:xfrm>
          <a:prstGeom prst="rect">
            <a:avLst/>
          </a:prstGeom>
        </p:spPr>
      </p:pic>
    </p:spTree>
    <p:extLst>
      <p:ext uri="{BB962C8B-B14F-4D97-AF65-F5344CB8AC3E}">
        <p14:creationId xmlns:p14="http://schemas.microsoft.com/office/powerpoint/2010/main" val="257619490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8 CuadroTexto">
            <a:extLst>
              <a:ext uri="{FF2B5EF4-FFF2-40B4-BE49-F238E27FC236}">
                <a16:creationId xmlns:a16="http://schemas.microsoft.com/office/drawing/2014/main" id="{E7F2B346-8351-3C79-B09C-1B15AB8106AC}"/>
              </a:ext>
            </a:extLst>
          </p:cNvPr>
          <p:cNvSpPr txBox="1"/>
          <p:nvPr/>
        </p:nvSpPr>
        <p:spPr>
          <a:xfrm>
            <a:off x="361119" y="534765"/>
            <a:ext cx="5743673" cy="540000"/>
          </a:xfrm>
          <a:prstGeom prst="rect">
            <a:avLst/>
          </a:prstGeom>
          <a:noFill/>
        </p:spPr>
        <p:txBody>
          <a:bodyPr wrap="square" rtlCol="0" anchor="ctr">
            <a:noAutofit/>
          </a:bodyPr>
          <a:lstStyle/>
          <a:p>
            <a:pPr algn="ctr"/>
            <a:r>
              <a:rPr lang="es-MX" altLang="es-MX" sz="3100" b="1" i="1" dirty="0">
                <a:solidFill>
                  <a:schemeClr val="bg1"/>
                </a:solidFill>
                <a:latin typeface="Bodoni MT Condensed" panose="02070606080606020203" pitchFamily="18" charset="0"/>
              </a:rPr>
              <a:t>Escenario electoral con candidatos</a:t>
            </a:r>
          </a:p>
        </p:txBody>
      </p:sp>
      <p:sp>
        <p:nvSpPr>
          <p:cNvPr id="39" name="CuadroTexto 38"/>
          <p:cNvSpPr txBox="1"/>
          <p:nvPr/>
        </p:nvSpPr>
        <p:spPr>
          <a:xfrm>
            <a:off x="3359696" y="2166484"/>
            <a:ext cx="3672408" cy="504056"/>
          </a:xfrm>
          <a:prstGeom prst="rect">
            <a:avLst/>
          </a:prstGeom>
          <a:noFill/>
        </p:spPr>
        <p:txBody>
          <a:bodyPr wrap="square" rtlCol="0">
            <a:spAutoFit/>
          </a:bodyPr>
          <a:lstStyle/>
          <a:p>
            <a:endParaRPr lang="es-MX" dirty="0"/>
          </a:p>
        </p:txBody>
      </p:sp>
      <p:sp>
        <p:nvSpPr>
          <p:cNvPr id="40" name="CuadroTexto 39"/>
          <p:cNvSpPr txBox="1"/>
          <p:nvPr/>
        </p:nvSpPr>
        <p:spPr>
          <a:xfrm>
            <a:off x="1582476" y="2123778"/>
            <a:ext cx="8514668" cy="461665"/>
          </a:xfrm>
          <a:prstGeom prst="rect">
            <a:avLst/>
          </a:prstGeom>
          <a:noFill/>
        </p:spPr>
        <p:txBody>
          <a:bodyPr wrap="square" rtlCol="0">
            <a:spAutoFit/>
          </a:bodyPr>
          <a:lstStyle/>
          <a:p>
            <a:pPr algn="ctr"/>
            <a:r>
              <a:rPr lang="es-MX" sz="2400" b="1" i="1" dirty="0">
                <a:solidFill>
                  <a:srgbClr val="C00000"/>
                </a:solidFill>
              </a:rPr>
              <a:t>Preferencia efectiva eliminando al </a:t>
            </a:r>
            <a:r>
              <a:rPr lang="es-MX" sz="2400" b="1" i="1" dirty="0" smtClean="0">
                <a:solidFill>
                  <a:srgbClr val="C00000"/>
                </a:solidFill>
              </a:rPr>
              <a:t>6.8% </a:t>
            </a:r>
            <a:r>
              <a:rPr lang="es-MX" sz="2400" b="1" i="1" dirty="0">
                <a:solidFill>
                  <a:srgbClr val="C00000"/>
                </a:solidFill>
              </a:rPr>
              <a:t>que no declara su voto</a:t>
            </a:r>
          </a:p>
        </p:txBody>
      </p:sp>
      <p:sp>
        <p:nvSpPr>
          <p:cNvPr id="31" name="CuadroTexto 30">
            <a:extLst>
              <a:ext uri="{FF2B5EF4-FFF2-40B4-BE49-F238E27FC236}">
                <a16:creationId xmlns:a16="http://schemas.microsoft.com/office/drawing/2014/main" id="{C3D8D8A5-CCBC-A81C-07DF-0A44218CCCCC}"/>
              </a:ext>
            </a:extLst>
          </p:cNvPr>
          <p:cNvSpPr txBox="1"/>
          <p:nvPr/>
        </p:nvSpPr>
        <p:spPr>
          <a:xfrm>
            <a:off x="1127448" y="1124744"/>
            <a:ext cx="8098065" cy="707886"/>
          </a:xfrm>
          <a:prstGeom prst="rect">
            <a:avLst/>
          </a:prstGeom>
          <a:noFill/>
        </p:spPr>
        <p:txBody>
          <a:bodyPr wrap="square">
            <a:spAutoFit/>
          </a:bodyPr>
          <a:lstStyle/>
          <a:p>
            <a:pPr algn="ctr"/>
            <a:r>
              <a:rPr lang="es-ES" sz="2000" dirty="0">
                <a:latin typeface="Franklin Gothic Heavy" panose="020B0903020102020204" pitchFamily="34" charset="0"/>
                <a:ea typeface="+mj-ea"/>
                <a:cs typeface="+mj-cs"/>
              </a:rPr>
              <a:t>Sí el día de hoy fuera la elección para Jefe o Jefa de Gobierno de la Ciudad de México, ¿por cuál partido o candidato(a) votaría?</a:t>
            </a:r>
          </a:p>
        </p:txBody>
      </p:sp>
      <p:sp>
        <p:nvSpPr>
          <p:cNvPr id="33" name="Rectangle 2">
            <a:extLst>
              <a:ext uri="{FF2B5EF4-FFF2-40B4-BE49-F238E27FC236}">
                <a16:creationId xmlns:a16="http://schemas.microsoft.com/office/drawing/2014/main" id="{B4FFC0A1-8504-283E-3385-1DB4D41F082A}"/>
              </a:ext>
            </a:extLst>
          </p:cNvPr>
          <p:cNvSpPr txBox="1">
            <a:spLocks noChangeArrowheads="1"/>
          </p:cNvSpPr>
          <p:nvPr/>
        </p:nvSpPr>
        <p:spPr>
          <a:xfrm>
            <a:off x="3920217" y="1837150"/>
            <a:ext cx="2888950" cy="336450"/>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r>
              <a:rPr lang="es-MX" altLang="es-MX" sz="1400" dirty="0">
                <a:solidFill>
                  <a:schemeClr val="tx1"/>
                </a:solidFill>
                <a:latin typeface="Arial Nova Cond Light" panose="020B0306020202020204" pitchFamily="34" charset="0"/>
                <a:ea typeface="+mn-ea"/>
                <a:cs typeface="+mn-cs"/>
              </a:rPr>
              <a:t>(Simulación de boleta y urna electoral)</a:t>
            </a:r>
          </a:p>
        </p:txBody>
      </p:sp>
      <p:pic>
        <p:nvPicPr>
          <p:cNvPr id="38" name="Imagen 37"/>
          <p:cNvPicPr>
            <a:picLocks noChangeAspect="1"/>
          </p:cNvPicPr>
          <p:nvPr/>
        </p:nvPicPr>
        <p:blipFill>
          <a:blip r:embed="rId3"/>
          <a:stretch>
            <a:fillRect/>
          </a:stretch>
        </p:blipFill>
        <p:spPr>
          <a:xfrm>
            <a:off x="10097144" y="77138"/>
            <a:ext cx="2021573" cy="1391531"/>
          </a:xfrm>
          <a:prstGeom prst="rect">
            <a:avLst/>
          </a:prstGeom>
        </p:spPr>
      </p:pic>
      <p:pic>
        <p:nvPicPr>
          <p:cNvPr id="2" name="Picture 2" descr="Negro, cuadros, oscuro, Fondo de pantalla de teléfono HD | Peakpx">
            <a:extLst>
              <a:ext uri="{FF2B5EF4-FFF2-40B4-BE49-F238E27FC236}">
                <a16:creationId xmlns:a16="http://schemas.microsoft.com/office/drawing/2014/main" id="{DDA381EF-6035-45ED-25D0-DA4AE09BCBB0}"/>
              </a:ext>
            </a:extLst>
          </p:cNvPr>
          <p:cNvPicPr>
            <a:picLocks noChangeAspect="1" noChangeArrowheads="1"/>
          </p:cNvPicPr>
          <p:nvPr/>
        </p:nvPicPr>
        <p:blipFill>
          <a:blip r:embed="rId4">
            <a:duotone>
              <a:prstClr val="black"/>
              <a:schemeClr val="accent1">
                <a:tint val="45000"/>
                <a:satMod val="400000"/>
              </a:schemeClr>
            </a:duotone>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rot="5400000" flipV="1">
            <a:off x="4125398" y="-773851"/>
            <a:ext cx="3816424" cy="1063794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8 Gráfico">
            <a:extLst>
              <a:ext uri="{FF2B5EF4-FFF2-40B4-BE49-F238E27FC236}">
                <a16:creationId xmlns:a16="http://schemas.microsoft.com/office/drawing/2014/main" id="{215FBD3A-A9C4-B9AB-7552-BA84FDEC7565}"/>
              </a:ext>
            </a:extLst>
          </p:cNvPr>
          <p:cNvGraphicFramePr/>
          <p:nvPr>
            <p:extLst>
              <p:ext uri="{D42A27DB-BD31-4B8C-83A1-F6EECF244321}">
                <p14:modId xmlns:p14="http://schemas.microsoft.com/office/powerpoint/2010/main" val="3175461990"/>
              </p:ext>
            </p:extLst>
          </p:nvPr>
        </p:nvGraphicFramePr>
        <p:xfrm>
          <a:off x="1055440" y="3516302"/>
          <a:ext cx="9721080" cy="2937034"/>
        </p:xfrm>
        <a:graphic>
          <a:graphicData uri="http://schemas.openxmlformats.org/drawingml/2006/chart">
            <c:chart xmlns:c="http://schemas.openxmlformats.org/drawingml/2006/chart" xmlns:r="http://schemas.openxmlformats.org/officeDocument/2006/relationships" r:id="rId6"/>
          </a:graphicData>
        </a:graphic>
      </p:graphicFrame>
      <p:sp>
        <p:nvSpPr>
          <p:cNvPr id="5" name="Rectángulo: esquinas redondeadas 4">
            <a:extLst>
              <a:ext uri="{FF2B5EF4-FFF2-40B4-BE49-F238E27FC236}">
                <a16:creationId xmlns:a16="http://schemas.microsoft.com/office/drawing/2014/main" id="{08D599E0-296F-F95B-170B-4B0CEFCC5FEC}"/>
              </a:ext>
            </a:extLst>
          </p:cNvPr>
          <p:cNvSpPr/>
          <p:nvPr/>
        </p:nvSpPr>
        <p:spPr>
          <a:xfrm>
            <a:off x="2990349" y="3442167"/>
            <a:ext cx="288000" cy="108000"/>
          </a:xfrm>
          <a:prstGeom prst="roundRect">
            <a:avLst/>
          </a:prstGeom>
          <a:solidFill>
            <a:srgbClr val="FA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 name="Rectángulo: esquinas redondeadas 34">
            <a:extLst>
              <a:ext uri="{FF2B5EF4-FFF2-40B4-BE49-F238E27FC236}">
                <a16:creationId xmlns:a16="http://schemas.microsoft.com/office/drawing/2014/main" id="{16F1376A-2933-D82E-DDB5-3DF3D96CF33F}"/>
              </a:ext>
            </a:extLst>
          </p:cNvPr>
          <p:cNvSpPr/>
          <p:nvPr/>
        </p:nvSpPr>
        <p:spPr>
          <a:xfrm>
            <a:off x="6269660" y="3442167"/>
            <a:ext cx="288000" cy="1080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7" name="Rectángulo: esquinas redondeadas 5">
            <a:extLst>
              <a:ext uri="{FF2B5EF4-FFF2-40B4-BE49-F238E27FC236}">
                <a16:creationId xmlns:a16="http://schemas.microsoft.com/office/drawing/2014/main" id="{44FAB12F-D660-EAEE-2549-6EB36C967BE8}"/>
              </a:ext>
            </a:extLst>
          </p:cNvPr>
          <p:cNvSpPr/>
          <p:nvPr/>
        </p:nvSpPr>
        <p:spPr>
          <a:xfrm>
            <a:off x="9440504" y="3450793"/>
            <a:ext cx="288000" cy="108000"/>
          </a:xfrm>
          <a:prstGeom prst="roundRect">
            <a:avLst/>
          </a:prstGeom>
          <a:solidFill>
            <a:srgbClr val="F799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8" name="Imagen 7" descr="Logotipo&#10;&#10;Descripción generada automáticamente">
            <a:extLst>
              <a:ext uri="{FF2B5EF4-FFF2-40B4-BE49-F238E27FC236}">
                <a16:creationId xmlns:a16="http://schemas.microsoft.com/office/drawing/2014/main" id="{0C8ECEF6-3C5C-89DC-5614-8A29DBEA1F4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63867" y="2744212"/>
            <a:ext cx="1090944" cy="468000"/>
          </a:xfrm>
          <a:prstGeom prst="rect">
            <a:avLst/>
          </a:prstGeom>
        </p:spPr>
      </p:pic>
      <p:pic>
        <p:nvPicPr>
          <p:cNvPr id="9" name="Imagen 8" descr="Logotipo&#10;&#10;Descripción generada automáticamente">
            <a:extLst>
              <a:ext uri="{FF2B5EF4-FFF2-40B4-BE49-F238E27FC236}">
                <a16:creationId xmlns:a16="http://schemas.microsoft.com/office/drawing/2014/main" id="{CCBB4698-003B-9ED9-2866-519208B0A29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25033" y="2720545"/>
            <a:ext cx="1223312" cy="540333"/>
          </a:xfrm>
          <a:prstGeom prst="rect">
            <a:avLst/>
          </a:prstGeom>
        </p:spPr>
      </p:pic>
      <p:pic>
        <p:nvPicPr>
          <p:cNvPr id="10" name="Imagen 41">
            <a:extLst>
              <a:ext uri="{FF2B5EF4-FFF2-40B4-BE49-F238E27FC236}">
                <a16:creationId xmlns:a16="http://schemas.microsoft.com/office/drawing/2014/main" id="{C70AA104-5A50-7187-53E1-B0B152E80A4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398488" y="2765515"/>
            <a:ext cx="357480" cy="360000"/>
          </a:xfrm>
          <a:prstGeom prst="rect">
            <a:avLst/>
          </a:prstGeom>
          <a:effectLst>
            <a:outerShdw blurRad="50800" dist="38100" dir="8100000" algn="tr" rotWithShape="0">
              <a:prstClr val="black">
                <a:alpha val="40000"/>
              </a:prstClr>
            </a:outerShdw>
          </a:effectLst>
        </p:spPr>
      </p:pic>
      <p:sp>
        <p:nvSpPr>
          <p:cNvPr id="11" name="CuadroTexto 10">
            <a:extLst>
              <a:ext uri="{FF2B5EF4-FFF2-40B4-BE49-F238E27FC236}">
                <a16:creationId xmlns:a16="http://schemas.microsoft.com/office/drawing/2014/main" id="{8B21491D-F39D-6744-7311-E494BA8017A0}"/>
              </a:ext>
            </a:extLst>
          </p:cNvPr>
          <p:cNvSpPr txBox="1"/>
          <p:nvPr/>
        </p:nvSpPr>
        <p:spPr>
          <a:xfrm>
            <a:off x="2254987" y="3073282"/>
            <a:ext cx="1778959" cy="338554"/>
          </a:xfrm>
          <a:prstGeom prst="rect">
            <a:avLst/>
          </a:prstGeom>
          <a:noFill/>
        </p:spPr>
        <p:txBody>
          <a:bodyPr wrap="square">
            <a:spAutoFit/>
          </a:bodyPr>
          <a:lstStyle/>
          <a:p>
            <a:pPr algn="ctr"/>
            <a:r>
              <a:rPr lang="es-ES" sz="1600" dirty="0">
                <a:solidFill>
                  <a:schemeClr val="bg1"/>
                </a:solidFill>
                <a:effectLst/>
                <a:latin typeface="Arial Narrow" panose="020B0606020202030204" pitchFamily="34" charset="0"/>
                <a:ea typeface="Times New Roman" panose="02020603050405020304" pitchFamily="18" charset="0"/>
              </a:rPr>
              <a:t>Clara </a:t>
            </a:r>
            <a:r>
              <a:rPr lang="es-ES" sz="1600" dirty="0" err="1">
                <a:solidFill>
                  <a:schemeClr val="bg1"/>
                </a:solidFill>
                <a:effectLst/>
                <a:latin typeface="Arial Narrow" panose="020B0606020202030204" pitchFamily="34" charset="0"/>
                <a:ea typeface="Times New Roman" panose="02020603050405020304" pitchFamily="18" charset="0"/>
              </a:rPr>
              <a:t>Brugada</a:t>
            </a:r>
            <a:endParaRPr lang="es-MX" sz="1600" dirty="0">
              <a:solidFill>
                <a:schemeClr val="bg1"/>
              </a:solidFill>
              <a:latin typeface="Arial Narrow" panose="020B0606020202030204" pitchFamily="34" charset="0"/>
            </a:endParaRPr>
          </a:p>
        </p:txBody>
      </p:sp>
      <p:sp>
        <p:nvSpPr>
          <p:cNvPr id="12" name="CuadroTexto 11">
            <a:extLst>
              <a:ext uri="{FF2B5EF4-FFF2-40B4-BE49-F238E27FC236}">
                <a16:creationId xmlns:a16="http://schemas.microsoft.com/office/drawing/2014/main" id="{F9D774EC-385C-177D-1057-F44513004F63}"/>
              </a:ext>
            </a:extLst>
          </p:cNvPr>
          <p:cNvSpPr txBox="1"/>
          <p:nvPr/>
        </p:nvSpPr>
        <p:spPr>
          <a:xfrm>
            <a:off x="5303912" y="3100277"/>
            <a:ext cx="2084514" cy="338554"/>
          </a:xfrm>
          <a:prstGeom prst="rect">
            <a:avLst/>
          </a:prstGeom>
          <a:noFill/>
        </p:spPr>
        <p:txBody>
          <a:bodyPr wrap="square">
            <a:spAutoFit/>
          </a:bodyPr>
          <a:lstStyle/>
          <a:p>
            <a:pPr algn="ctr"/>
            <a:r>
              <a:rPr lang="es-ES" sz="1600" dirty="0">
                <a:solidFill>
                  <a:schemeClr val="bg1"/>
                </a:solidFill>
                <a:effectLst/>
                <a:latin typeface="Arial Narrow" panose="020B0606020202030204" pitchFamily="34" charset="0"/>
                <a:ea typeface="Times New Roman" panose="02020603050405020304" pitchFamily="18" charset="0"/>
              </a:rPr>
              <a:t>Santiago Taboada</a:t>
            </a:r>
            <a:endParaRPr lang="es-MX" sz="1600" dirty="0">
              <a:solidFill>
                <a:schemeClr val="bg1"/>
              </a:solidFill>
              <a:latin typeface="Arial Narrow" panose="020B0606020202030204" pitchFamily="34" charset="0"/>
            </a:endParaRPr>
          </a:p>
        </p:txBody>
      </p:sp>
      <p:sp>
        <p:nvSpPr>
          <p:cNvPr id="13" name="CuadroTexto 12">
            <a:extLst>
              <a:ext uri="{FF2B5EF4-FFF2-40B4-BE49-F238E27FC236}">
                <a16:creationId xmlns:a16="http://schemas.microsoft.com/office/drawing/2014/main" id="{161046C6-B162-7128-5B69-02BCE3927F80}"/>
              </a:ext>
            </a:extLst>
          </p:cNvPr>
          <p:cNvSpPr txBox="1"/>
          <p:nvPr/>
        </p:nvSpPr>
        <p:spPr>
          <a:xfrm>
            <a:off x="8472448" y="3083053"/>
            <a:ext cx="2508685" cy="338554"/>
          </a:xfrm>
          <a:prstGeom prst="rect">
            <a:avLst/>
          </a:prstGeom>
          <a:noFill/>
        </p:spPr>
        <p:txBody>
          <a:bodyPr wrap="square">
            <a:spAutoFit/>
          </a:bodyPr>
          <a:lstStyle/>
          <a:p>
            <a:pPr algn="ctr"/>
            <a:r>
              <a:rPr lang="es-ES" sz="1600" dirty="0">
                <a:solidFill>
                  <a:schemeClr val="bg1"/>
                </a:solidFill>
                <a:latin typeface="Arial Narrow" panose="020B0606020202030204" pitchFamily="34" charset="0"/>
              </a:rPr>
              <a:t>Salomón </a:t>
            </a:r>
            <a:r>
              <a:rPr lang="es-ES" sz="1600" dirty="0" err="1">
                <a:solidFill>
                  <a:schemeClr val="bg1"/>
                </a:solidFill>
                <a:latin typeface="Arial Narrow" panose="020B0606020202030204" pitchFamily="34" charset="0"/>
              </a:rPr>
              <a:t>Chertorivski</a:t>
            </a:r>
            <a:endParaRPr lang="es-MX" sz="1600" dirty="0">
              <a:solidFill>
                <a:schemeClr val="bg1"/>
              </a:solidFill>
              <a:latin typeface="Arial Narrow" panose="020B0606020202030204" pitchFamily="34" charset="0"/>
            </a:endParaRPr>
          </a:p>
        </p:txBody>
      </p:sp>
      <p:pic>
        <p:nvPicPr>
          <p:cNvPr id="14" name="Imagen 13" descr="Niña sonriendo con una playera de color blanco&#10;&#10;Descripción generada automáticamente">
            <a:extLst>
              <a:ext uri="{FF2B5EF4-FFF2-40B4-BE49-F238E27FC236}">
                <a16:creationId xmlns:a16="http://schemas.microsoft.com/office/drawing/2014/main" id="{8D5B85FD-2978-2DDC-18FC-2342ADF390E9}"/>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b="14962"/>
          <a:stretch/>
        </p:blipFill>
        <p:spPr>
          <a:xfrm>
            <a:off x="1615584" y="2620147"/>
            <a:ext cx="818971" cy="684000"/>
          </a:xfrm>
          <a:prstGeom prst="rect">
            <a:avLst/>
          </a:prstGeom>
        </p:spPr>
      </p:pic>
      <p:pic>
        <p:nvPicPr>
          <p:cNvPr id="15" name="Imagen 14" descr="Un hombre con camisa blanca sonriendo&#10;&#10;Descripción generada automáticamente">
            <a:extLst>
              <a:ext uri="{FF2B5EF4-FFF2-40B4-BE49-F238E27FC236}">
                <a16:creationId xmlns:a16="http://schemas.microsoft.com/office/drawing/2014/main" id="{5130A7AA-4E13-05C3-65A7-B457ACE64D19}"/>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r="22784" b="20148"/>
          <a:stretch/>
        </p:blipFill>
        <p:spPr>
          <a:xfrm>
            <a:off x="4943872" y="2586793"/>
            <a:ext cx="696233" cy="720000"/>
          </a:xfrm>
          <a:prstGeom prst="rect">
            <a:avLst/>
          </a:prstGeom>
        </p:spPr>
      </p:pic>
      <p:pic>
        <p:nvPicPr>
          <p:cNvPr id="16" name="Imagen 15" descr="Un hombre con lentes y camisa blanca&#10;&#10;Descripción generada automáticamente">
            <a:extLst>
              <a:ext uri="{FF2B5EF4-FFF2-40B4-BE49-F238E27FC236}">
                <a16:creationId xmlns:a16="http://schemas.microsoft.com/office/drawing/2014/main" id="{6C84B683-B32F-E9BE-DE34-4612754EFBB3}"/>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184312" y="2701607"/>
            <a:ext cx="720000" cy="720000"/>
          </a:xfrm>
          <a:prstGeom prst="rect">
            <a:avLst/>
          </a:prstGeom>
        </p:spPr>
      </p:pic>
    </p:spTree>
    <p:extLst>
      <p:ext uri="{BB962C8B-B14F-4D97-AF65-F5344CB8AC3E}">
        <p14:creationId xmlns:p14="http://schemas.microsoft.com/office/powerpoint/2010/main" val="408374714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28 CuadroTexto">
            <a:extLst>
              <a:ext uri="{FF2B5EF4-FFF2-40B4-BE49-F238E27FC236}">
                <a16:creationId xmlns:a16="http://schemas.microsoft.com/office/drawing/2014/main" id="{C9298F4E-92ED-4C78-BF14-736DECBF874D}"/>
              </a:ext>
            </a:extLst>
          </p:cNvPr>
          <p:cNvSpPr txBox="1"/>
          <p:nvPr/>
        </p:nvSpPr>
        <p:spPr>
          <a:xfrm>
            <a:off x="541512" y="414760"/>
            <a:ext cx="5682673" cy="699014"/>
          </a:xfrm>
          <a:prstGeom prst="rect">
            <a:avLst/>
          </a:prstGeom>
          <a:noFill/>
          <a:scene3d>
            <a:camera prst="orthographicFront"/>
            <a:lightRig rig="threePt" dir="t"/>
          </a:scene3d>
          <a:sp3d>
            <a:bevelT/>
          </a:sp3d>
        </p:spPr>
        <p:txBody>
          <a:bodyPr wrap="square" rtlCol="0" anchor="ctr">
            <a:noAutofit/>
          </a:bodyPr>
          <a:lstStyle/>
          <a:p>
            <a:pPr algn="ctr"/>
            <a:r>
              <a:rPr lang="es-MX" altLang="es-MX" sz="3200" b="1" i="1" dirty="0" smtClean="0">
                <a:solidFill>
                  <a:schemeClr val="bg1"/>
                </a:solidFill>
                <a:latin typeface="Bodoni MT Condensed" panose="02070606080606020203" pitchFamily="18" charset="0"/>
              </a:rPr>
              <a:t>Rechazo a partidos</a:t>
            </a:r>
            <a:endParaRPr lang="es-MX" altLang="es-MX" sz="3200" b="1" i="1" dirty="0">
              <a:solidFill>
                <a:schemeClr val="bg1"/>
              </a:solidFill>
              <a:latin typeface="Bodoni MT Condensed" panose="02070606080606020203" pitchFamily="18" charset="0"/>
            </a:endParaRPr>
          </a:p>
        </p:txBody>
      </p:sp>
      <p:pic>
        <p:nvPicPr>
          <p:cNvPr id="18" name="Imagen 17"/>
          <p:cNvPicPr>
            <a:picLocks noChangeAspect="1"/>
          </p:cNvPicPr>
          <p:nvPr/>
        </p:nvPicPr>
        <p:blipFill>
          <a:blip r:embed="rId3"/>
          <a:stretch>
            <a:fillRect/>
          </a:stretch>
        </p:blipFill>
        <p:spPr>
          <a:xfrm>
            <a:off x="10097144" y="77138"/>
            <a:ext cx="2021573" cy="1391531"/>
          </a:xfrm>
          <a:prstGeom prst="rect">
            <a:avLst/>
          </a:prstGeom>
        </p:spPr>
      </p:pic>
      <p:graphicFrame>
        <p:nvGraphicFramePr>
          <p:cNvPr id="22" name="34 Gráfico">
            <a:extLst>
              <a:ext uri="{FF2B5EF4-FFF2-40B4-BE49-F238E27FC236}">
                <a16:creationId xmlns:a16="http://schemas.microsoft.com/office/drawing/2014/main" id="{20A42EF4-B09D-B304-EC6C-2983E47E3A0C}"/>
              </a:ext>
            </a:extLst>
          </p:cNvPr>
          <p:cNvGraphicFramePr/>
          <p:nvPr>
            <p:extLst>
              <p:ext uri="{D42A27DB-BD31-4B8C-83A1-F6EECF244321}">
                <p14:modId xmlns:p14="http://schemas.microsoft.com/office/powerpoint/2010/main" val="410340461"/>
              </p:ext>
            </p:extLst>
          </p:nvPr>
        </p:nvGraphicFramePr>
        <p:xfrm>
          <a:off x="1329032" y="2204864"/>
          <a:ext cx="7269726" cy="2932850"/>
        </p:xfrm>
        <a:graphic>
          <a:graphicData uri="http://schemas.openxmlformats.org/drawingml/2006/chart">
            <c:chart xmlns:c="http://schemas.openxmlformats.org/drawingml/2006/chart" xmlns:r="http://schemas.openxmlformats.org/officeDocument/2006/relationships" r:id="rId4"/>
          </a:graphicData>
        </a:graphic>
      </p:graphicFrame>
      <p:pic>
        <p:nvPicPr>
          <p:cNvPr id="23" name="Imagen 47">
            <a:extLst>
              <a:ext uri="{FF2B5EF4-FFF2-40B4-BE49-F238E27FC236}">
                <a16:creationId xmlns:a16="http://schemas.microsoft.com/office/drawing/2014/main" id="{99A07B73-3B86-1D8E-D320-4BA64AC1033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78274" y="5242343"/>
            <a:ext cx="308784" cy="308784"/>
          </a:xfrm>
          <a:prstGeom prst="rect">
            <a:avLst/>
          </a:prstGeom>
          <a:effectLst>
            <a:outerShdw blurRad="50800" dist="38100" dir="5400000" algn="t" rotWithShape="0">
              <a:prstClr val="black">
                <a:alpha val="40000"/>
              </a:prstClr>
            </a:outerShdw>
          </a:effectLst>
        </p:spPr>
      </p:pic>
      <p:pic>
        <p:nvPicPr>
          <p:cNvPr id="24" name="Picture 19" descr="C:\Users\Gilberto\Desktop\PRD2.gif">
            <a:extLst>
              <a:ext uri="{FF2B5EF4-FFF2-40B4-BE49-F238E27FC236}">
                <a16:creationId xmlns:a16="http://schemas.microsoft.com/office/drawing/2014/main" id="{0A9349F1-DC5E-4643-4823-058B7A8A02E1}"/>
              </a:ext>
            </a:extLst>
          </p:cNvPr>
          <p:cNvPicPr>
            <a:picLocks noChangeAspect="1" noChangeArrowheads="1"/>
          </p:cNvPicPr>
          <p:nvPr/>
        </p:nvPicPr>
        <p:blipFill>
          <a:blip r:embed="rId6" cstate="print">
            <a:lum bright="10000"/>
          </a:blip>
          <a:srcRect/>
          <a:stretch>
            <a:fillRect/>
          </a:stretch>
        </p:blipFill>
        <p:spPr bwMode="auto">
          <a:xfrm>
            <a:off x="3767285" y="5224659"/>
            <a:ext cx="322016" cy="320364"/>
          </a:xfrm>
          <a:prstGeom prst="rect">
            <a:avLst/>
          </a:prstGeom>
          <a:noFill/>
          <a:effectLst>
            <a:outerShdw blurRad="50800" dist="38100" dir="5400000" algn="t" rotWithShape="0">
              <a:prstClr val="black">
                <a:alpha val="40000"/>
              </a:prstClr>
            </a:outerShdw>
          </a:effectLst>
        </p:spPr>
      </p:pic>
      <p:pic>
        <p:nvPicPr>
          <p:cNvPr id="25" name="Imagen 24">
            <a:extLst>
              <a:ext uri="{FF2B5EF4-FFF2-40B4-BE49-F238E27FC236}">
                <a16:creationId xmlns:a16="http://schemas.microsoft.com/office/drawing/2014/main" id="{1B39CABD-9FD9-85DC-947D-9FAD77AA22A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1078" r="15948" b="22573"/>
          <a:stretch/>
        </p:blipFill>
        <p:spPr>
          <a:xfrm>
            <a:off x="4799610" y="5227553"/>
            <a:ext cx="331711" cy="320363"/>
          </a:xfrm>
          <a:prstGeom prst="rect">
            <a:avLst/>
          </a:prstGeom>
          <a:effectLst>
            <a:outerShdw blurRad="50800" dist="38100" dir="5400000" algn="t" rotWithShape="0">
              <a:prstClr val="black">
                <a:alpha val="40000"/>
              </a:prstClr>
            </a:outerShdw>
          </a:effectLst>
        </p:spPr>
      </p:pic>
      <p:pic>
        <p:nvPicPr>
          <p:cNvPr id="26" name="Picture 2" descr="C:\Users\Gilberto\Desktop\PAN circulo.png">
            <a:extLst>
              <a:ext uri="{FF2B5EF4-FFF2-40B4-BE49-F238E27FC236}">
                <a16:creationId xmlns:a16="http://schemas.microsoft.com/office/drawing/2014/main" id="{65C2B891-19E6-62C7-AEF9-8C6C245CDB4C}"/>
              </a:ext>
            </a:extLst>
          </p:cNvPr>
          <p:cNvPicPr>
            <a:picLocks noChangeAspect="1" noChangeArrowheads="1"/>
          </p:cNvPicPr>
          <p:nvPr/>
        </p:nvPicPr>
        <p:blipFill>
          <a:blip r:embed="rId8" cstate="print">
            <a:lum bright="10000"/>
          </a:blip>
          <a:srcRect/>
          <a:stretch>
            <a:fillRect/>
          </a:stretch>
        </p:blipFill>
        <p:spPr bwMode="auto">
          <a:xfrm>
            <a:off x="1688781" y="5223362"/>
            <a:ext cx="370579" cy="374400"/>
          </a:xfrm>
          <a:prstGeom prst="rect">
            <a:avLst/>
          </a:prstGeom>
          <a:noFill/>
          <a:effectLst>
            <a:outerShdw blurRad="50800" dist="38100" dir="5400000" algn="t" rotWithShape="0">
              <a:prstClr val="black">
                <a:alpha val="40000"/>
              </a:prstClr>
            </a:outerShdw>
          </a:effectLst>
        </p:spPr>
      </p:pic>
      <p:pic>
        <p:nvPicPr>
          <p:cNvPr id="27" name="Picture 11" descr="C:\Users\Gilberto\Desktop\PRI circulo.png">
            <a:extLst>
              <a:ext uri="{FF2B5EF4-FFF2-40B4-BE49-F238E27FC236}">
                <a16:creationId xmlns:a16="http://schemas.microsoft.com/office/drawing/2014/main" id="{BB54BA33-EE15-6764-7B40-FEBA11D3F95A}"/>
              </a:ext>
            </a:extLst>
          </p:cNvPr>
          <p:cNvPicPr>
            <a:picLocks noChangeAspect="1" noChangeArrowheads="1"/>
          </p:cNvPicPr>
          <p:nvPr/>
        </p:nvPicPr>
        <p:blipFill>
          <a:blip r:embed="rId9" cstate="print">
            <a:lum bright="10000"/>
          </a:blip>
          <a:srcRect/>
          <a:stretch>
            <a:fillRect/>
          </a:stretch>
        </p:blipFill>
        <p:spPr bwMode="auto">
          <a:xfrm>
            <a:off x="2708938" y="5232551"/>
            <a:ext cx="319293" cy="320363"/>
          </a:xfrm>
          <a:prstGeom prst="rect">
            <a:avLst/>
          </a:prstGeom>
          <a:noFill/>
          <a:effectLst>
            <a:outerShdw blurRad="50800" dist="38100" dir="5400000" algn="t" rotWithShape="0">
              <a:prstClr val="black">
                <a:alpha val="40000"/>
              </a:prstClr>
            </a:outerShdw>
          </a:effectLst>
        </p:spPr>
      </p:pic>
      <p:pic>
        <p:nvPicPr>
          <p:cNvPr id="28" name="Imagen 41">
            <a:extLst>
              <a:ext uri="{FF2B5EF4-FFF2-40B4-BE49-F238E27FC236}">
                <a16:creationId xmlns:a16="http://schemas.microsoft.com/office/drawing/2014/main" id="{758B24F4-9CDE-7B48-A9CB-4F26F956B35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941504" y="5252944"/>
            <a:ext cx="306624" cy="308784"/>
          </a:xfrm>
          <a:prstGeom prst="rect">
            <a:avLst/>
          </a:prstGeom>
          <a:effectLst>
            <a:outerShdw blurRad="50800" dist="38100" dir="5400000" algn="t" rotWithShape="0">
              <a:prstClr val="black">
                <a:alpha val="40000"/>
              </a:prstClr>
            </a:outerShdw>
          </a:effectLst>
        </p:spPr>
      </p:pic>
      <p:pic>
        <p:nvPicPr>
          <p:cNvPr id="29" name="Picture 17" descr="C:\Users\Gilberto\Desktop\MORENA circulo.png">
            <a:extLst>
              <a:ext uri="{FF2B5EF4-FFF2-40B4-BE49-F238E27FC236}">
                <a16:creationId xmlns:a16="http://schemas.microsoft.com/office/drawing/2014/main" id="{ABF70748-E52B-04BA-ADD8-DA17925854E4}"/>
              </a:ext>
            </a:extLst>
          </p:cNvPr>
          <p:cNvPicPr>
            <a:picLocks noChangeAspect="1" noChangeArrowheads="1"/>
          </p:cNvPicPr>
          <p:nvPr/>
        </p:nvPicPr>
        <p:blipFill>
          <a:blip r:embed="rId11" cstate="print">
            <a:lum bright="10000"/>
          </a:blip>
          <a:srcRect/>
          <a:stretch>
            <a:fillRect/>
          </a:stretch>
        </p:blipFill>
        <p:spPr bwMode="auto">
          <a:xfrm>
            <a:off x="7922715" y="5235411"/>
            <a:ext cx="324000" cy="324000"/>
          </a:xfrm>
          <a:prstGeom prst="rect">
            <a:avLst/>
          </a:prstGeom>
          <a:noFill/>
          <a:effectLst>
            <a:outerShdw blurRad="50800" dist="38100" dir="5400000" algn="t" rotWithShape="0">
              <a:prstClr val="black">
                <a:alpha val="40000"/>
              </a:prstClr>
            </a:outerShdw>
          </a:effectLst>
        </p:spPr>
      </p:pic>
      <p:graphicFrame>
        <p:nvGraphicFramePr>
          <p:cNvPr id="31" name="Tabla 30">
            <a:extLst>
              <a:ext uri="{FF2B5EF4-FFF2-40B4-BE49-F238E27FC236}">
                <a16:creationId xmlns:a16="http://schemas.microsoft.com/office/drawing/2014/main" id="{856ADAC5-9FD7-B749-4085-8316761EFEEA}"/>
              </a:ext>
            </a:extLst>
          </p:cNvPr>
          <p:cNvGraphicFramePr>
            <a:graphicFrameLocks noGrp="1"/>
          </p:cNvGraphicFramePr>
          <p:nvPr>
            <p:extLst>
              <p:ext uri="{D42A27DB-BD31-4B8C-83A1-F6EECF244321}">
                <p14:modId xmlns:p14="http://schemas.microsoft.com/office/powerpoint/2010/main" val="951963040"/>
              </p:ext>
            </p:extLst>
          </p:nvPr>
        </p:nvGraphicFramePr>
        <p:xfrm>
          <a:off x="1329026" y="5669770"/>
          <a:ext cx="7359261" cy="648000"/>
        </p:xfrm>
        <a:graphic>
          <a:graphicData uri="http://schemas.openxmlformats.org/drawingml/2006/table">
            <a:tbl>
              <a:tblPr firstRow="1" bandRow="1">
                <a:tableStyleId>{5C22544A-7EE6-4342-B048-85BDC9FD1C3A}</a:tableStyleId>
              </a:tblPr>
              <a:tblGrid>
                <a:gridCol w="1051323">
                  <a:extLst>
                    <a:ext uri="{9D8B030D-6E8A-4147-A177-3AD203B41FA5}">
                      <a16:colId xmlns:a16="http://schemas.microsoft.com/office/drawing/2014/main" val="2060481576"/>
                    </a:ext>
                  </a:extLst>
                </a:gridCol>
                <a:gridCol w="1051323">
                  <a:extLst>
                    <a:ext uri="{9D8B030D-6E8A-4147-A177-3AD203B41FA5}">
                      <a16:colId xmlns:a16="http://schemas.microsoft.com/office/drawing/2014/main" val="121762452"/>
                    </a:ext>
                  </a:extLst>
                </a:gridCol>
                <a:gridCol w="1051323">
                  <a:extLst>
                    <a:ext uri="{9D8B030D-6E8A-4147-A177-3AD203B41FA5}">
                      <a16:colId xmlns:a16="http://schemas.microsoft.com/office/drawing/2014/main" val="2026440522"/>
                    </a:ext>
                  </a:extLst>
                </a:gridCol>
                <a:gridCol w="1051323">
                  <a:extLst>
                    <a:ext uri="{9D8B030D-6E8A-4147-A177-3AD203B41FA5}">
                      <a16:colId xmlns:a16="http://schemas.microsoft.com/office/drawing/2014/main" val="4170441557"/>
                    </a:ext>
                  </a:extLst>
                </a:gridCol>
                <a:gridCol w="1051323">
                  <a:extLst>
                    <a:ext uri="{9D8B030D-6E8A-4147-A177-3AD203B41FA5}">
                      <a16:colId xmlns:a16="http://schemas.microsoft.com/office/drawing/2014/main" val="936550532"/>
                    </a:ext>
                  </a:extLst>
                </a:gridCol>
                <a:gridCol w="1051323">
                  <a:extLst>
                    <a:ext uri="{9D8B030D-6E8A-4147-A177-3AD203B41FA5}">
                      <a16:colId xmlns:a16="http://schemas.microsoft.com/office/drawing/2014/main" val="3594314126"/>
                    </a:ext>
                  </a:extLst>
                </a:gridCol>
                <a:gridCol w="1051323">
                  <a:extLst>
                    <a:ext uri="{9D8B030D-6E8A-4147-A177-3AD203B41FA5}">
                      <a16:colId xmlns:a16="http://schemas.microsoft.com/office/drawing/2014/main" val="3004039793"/>
                    </a:ext>
                  </a:extLst>
                </a:gridCol>
              </a:tblGrid>
              <a:tr h="324000">
                <a:tc>
                  <a:txBody>
                    <a:bodyPr/>
                    <a:lstStyle/>
                    <a:p>
                      <a:pPr algn="ctr" fontAlgn="ctr"/>
                      <a:r>
                        <a:rPr lang="es-MX" sz="1400" b="0" i="0" u="none" strike="noStrike" dirty="0">
                          <a:solidFill>
                            <a:srgbClr val="000000"/>
                          </a:solidFill>
                          <a:effectLst/>
                          <a:latin typeface="Arial Narrow" panose="020B0606020202030204" pitchFamily="34" charset="0"/>
                        </a:rPr>
                        <a:t>38.6</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s-MX" sz="1400" b="0" i="0" u="none" strike="noStrike" dirty="0">
                          <a:solidFill>
                            <a:srgbClr val="000000"/>
                          </a:solidFill>
                          <a:effectLst/>
                          <a:latin typeface="Arial Narrow" panose="020B0606020202030204" pitchFamily="34" charset="0"/>
                        </a:rPr>
                        <a:t>53.7</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s-MX" sz="1400" b="0" i="0" u="none" strike="noStrike" dirty="0">
                          <a:solidFill>
                            <a:srgbClr val="000000"/>
                          </a:solidFill>
                          <a:effectLst/>
                          <a:latin typeface="Arial Narrow" panose="020B0606020202030204" pitchFamily="34" charset="0"/>
                        </a:rPr>
                        <a:t>26.9</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s-MX" sz="1400" b="0" i="0" u="none" strike="noStrike" dirty="0">
                          <a:solidFill>
                            <a:srgbClr val="000000"/>
                          </a:solidFill>
                          <a:effectLst/>
                          <a:latin typeface="Arial Narrow" panose="020B0606020202030204" pitchFamily="34" charset="0"/>
                        </a:rPr>
                        <a:t>22.4</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s-MX" sz="1400" b="0" i="0" u="none" strike="noStrike" dirty="0">
                          <a:solidFill>
                            <a:srgbClr val="000000"/>
                          </a:solidFill>
                          <a:effectLst/>
                          <a:latin typeface="Arial Narrow" panose="020B0606020202030204" pitchFamily="34" charset="0"/>
                        </a:rPr>
                        <a:t>20.3</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s-MX" sz="1400" b="0" i="0" u="none" strike="noStrike" dirty="0">
                          <a:solidFill>
                            <a:srgbClr val="000000"/>
                          </a:solidFill>
                          <a:effectLst/>
                          <a:latin typeface="Arial Narrow" panose="020B0606020202030204" pitchFamily="34" charset="0"/>
                        </a:rPr>
                        <a:t>20.7</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lang="es-MX" sz="1400" b="0" i="0" u="none" strike="noStrike" dirty="0">
                          <a:solidFill>
                            <a:srgbClr val="000000"/>
                          </a:solidFill>
                          <a:effectLst/>
                          <a:latin typeface="Arial Narrow" panose="020B0606020202030204" pitchFamily="34" charset="0"/>
                        </a:rPr>
                        <a:t>30.0</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3793582886"/>
                  </a:ext>
                </a:extLst>
              </a:tr>
              <a:tr h="324000">
                <a:tc>
                  <a:txBody>
                    <a:bodyPr/>
                    <a:lstStyle/>
                    <a:p>
                      <a:pPr algn="ctr" fontAlgn="ctr"/>
                      <a:r>
                        <a:rPr kumimoji="0" lang="es-MX" sz="1400" b="0" i="0" u="none" strike="noStrike" kern="1200" dirty="0">
                          <a:solidFill>
                            <a:srgbClr val="000000"/>
                          </a:solidFill>
                          <a:effectLst/>
                          <a:latin typeface="Arial Narrow" panose="020B0606020202030204" pitchFamily="34" charset="0"/>
                          <a:ea typeface="+mn-ea"/>
                          <a:cs typeface="+mn-cs"/>
                        </a:rPr>
                        <a:t>37.9</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kumimoji="0" lang="es-MX" sz="1400" b="0" i="0" u="none" strike="noStrike" kern="1200" dirty="0">
                          <a:solidFill>
                            <a:srgbClr val="000000"/>
                          </a:solidFill>
                          <a:effectLst/>
                          <a:latin typeface="Arial Narrow" panose="020B0606020202030204" pitchFamily="34" charset="0"/>
                          <a:ea typeface="+mn-ea"/>
                          <a:cs typeface="+mn-cs"/>
                        </a:rPr>
                        <a:t>50.7</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kumimoji="0" lang="es-MX" sz="1400" b="0" i="0" u="none" strike="noStrike" kern="1200" dirty="0">
                          <a:solidFill>
                            <a:srgbClr val="000000"/>
                          </a:solidFill>
                          <a:effectLst/>
                          <a:latin typeface="Arial Narrow" panose="020B0606020202030204" pitchFamily="34" charset="0"/>
                          <a:ea typeface="+mn-ea"/>
                          <a:cs typeface="+mn-cs"/>
                        </a:rPr>
                        <a:t>26.1</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kumimoji="0" lang="es-MX" sz="1400" b="0" i="0" u="none" strike="noStrike" kern="1200">
                          <a:solidFill>
                            <a:srgbClr val="000000"/>
                          </a:solidFill>
                          <a:effectLst/>
                          <a:latin typeface="Arial Narrow" panose="020B0606020202030204" pitchFamily="34" charset="0"/>
                          <a:ea typeface="+mn-ea"/>
                          <a:cs typeface="+mn-cs"/>
                        </a:rPr>
                        <a:t>24.0</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kumimoji="0" lang="es-MX" sz="1400" b="0" i="0" u="none" strike="noStrike" kern="1200" dirty="0">
                          <a:solidFill>
                            <a:srgbClr val="000000"/>
                          </a:solidFill>
                          <a:effectLst/>
                          <a:latin typeface="Arial Narrow" panose="020B0606020202030204" pitchFamily="34" charset="0"/>
                          <a:ea typeface="+mn-ea"/>
                          <a:cs typeface="+mn-cs"/>
                        </a:rPr>
                        <a:t>21.7</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kumimoji="0" lang="es-MX" sz="1400" b="0" i="0" u="none" strike="noStrike" kern="1200" dirty="0">
                          <a:solidFill>
                            <a:srgbClr val="000000"/>
                          </a:solidFill>
                          <a:effectLst/>
                          <a:latin typeface="Arial Narrow" panose="020B0606020202030204" pitchFamily="34" charset="0"/>
                          <a:ea typeface="+mn-ea"/>
                          <a:cs typeface="+mn-cs"/>
                        </a:rPr>
                        <a:t>24.0</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tc>
                  <a:txBody>
                    <a:bodyPr/>
                    <a:lstStyle/>
                    <a:p>
                      <a:pPr algn="ctr" fontAlgn="ctr"/>
                      <a:r>
                        <a:rPr kumimoji="0" lang="es-MX" sz="1400" b="0" i="0" u="none" strike="noStrike" kern="1200" dirty="0">
                          <a:solidFill>
                            <a:srgbClr val="000000"/>
                          </a:solidFill>
                          <a:effectLst/>
                          <a:latin typeface="Arial Narrow" panose="020B0606020202030204" pitchFamily="34" charset="0"/>
                          <a:ea typeface="+mn-ea"/>
                          <a:cs typeface="+mn-cs"/>
                        </a:rPr>
                        <a:t>32.0</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3F3F3"/>
                    </a:solidFill>
                  </a:tcPr>
                </a:tc>
                <a:extLst>
                  <a:ext uri="{0D108BD9-81ED-4DB2-BD59-A6C34878D82A}">
                    <a16:rowId xmlns:a16="http://schemas.microsoft.com/office/drawing/2014/main" val="3764660617"/>
                  </a:ext>
                </a:extLst>
              </a:tr>
            </a:tbl>
          </a:graphicData>
        </a:graphic>
      </p:graphicFrame>
      <p:sp>
        <p:nvSpPr>
          <p:cNvPr id="32" name="Rectangle 2">
            <a:extLst>
              <a:ext uri="{FF2B5EF4-FFF2-40B4-BE49-F238E27FC236}">
                <a16:creationId xmlns:a16="http://schemas.microsoft.com/office/drawing/2014/main" id="{F64A735F-4D60-C246-83A9-90608DE1D882}"/>
              </a:ext>
            </a:extLst>
          </p:cNvPr>
          <p:cNvSpPr txBox="1">
            <a:spLocks noChangeArrowheads="1"/>
          </p:cNvSpPr>
          <p:nvPr/>
        </p:nvSpPr>
        <p:spPr>
          <a:xfrm>
            <a:off x="407368" y="5687022"/>
            <a:ext cx="744463" cy="288000"/>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pPr algn="l"/>
            <a:r>
              <a:rPr lang="es-MX" altLang="es-MX" sz="1600" dirty="0">
                <a:solidFill>
                  <a:schemeClr val="tx1"/>
                </a:solidFill>
                <a:latin typeface="Arial Narrow" panose="020B0606020202030204" pitchFamily="34" charset="0"/>
              </a:rPr>
              <a:t>Mar 24</a:t>
            </a:r>
          </a:p>
        </p:txBody>
      </p:sp>
      <p:sp>
        <p:nvSpPr>
          <p:cNvPr id="41" name="Flecha: a la derecha 13">
            <a:extLst>
              <a:ext uri="{FF2B5EF4-FFF2-40B4-BE49-F238E27FC236}">
                <a16:creationId xmlns:a16="http://schemas.microsoft.com/office/drawing/2014/main" id="{7BC6C9E9-0857-3D84-EC43-4B98C5C0DAD7}"/>
              </a:ext>
            </a:extLst>
          </p:cNvPr>
          <p:cNvSpPr/>
          <p:nvPr/>
        </p:nvSpPr>
        <p:spPr>
          <a:xfrm>
            <a:off x="1271464" y="5721526"/>
            <a:ext cx="180000" cy="216000"/>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1" name="Rectangle 2">
            <a:extLst>
              <a:ext uri="{FF2B5EF4-FFF2-40B4-BE49-F238E27FC236}">
                <a16:creationId xmlns:a16="http://schemas.microsoft.com/office/drawing/2014/main" id="{7BC87958-4F33-B35D-DBB7-BC491435F106}"/>
              </a:ext>
            </a:extLst>
          </p:cNvPr>
          <p:cNvSpPr txBox="1">
            <a:spLocks noChangeArrowheads="1"/>
          </p:cNvSpPr>
          <p:nvPr/>
        </p:nvSpPr>
        <p:spPr>
          <a:xfrm>
            <a:off x="407368" y="6015450"/>
            <a:ext cx="744463" cy="288000"/>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pPr algn="l"/>
            <a:r>
              <a:rPr lang="es-MX" altLang="es-MX" sz="1600" dirty="0">
                <a:solidFill>
                  <a:schemeClr val="tx1"/>
                </a:solidFill>
                <a:latin typeface="Arial Narrow" panose="020B0606020202030204" pitchFamily="34" charset="0"/>
              </a:rPr>
              <a:t>Ene 24</a:t>
            </a:r>
          </a:p>
        </p:txBody>
      </p:sp>
      <p:sp>
        <p:nvSpPr>
          <p:cNvPr id="52" name="Flecha: a la derecha 15">
            <a:extLst>
              <a:ext uri="{FF2B5EF4-FFF2-40B4-BE49-F238E27FC236}">
                <a16:creationId xmlns:a16="http://schemas.microsoft.com/office/drawing/2014/main" id="{4C78E190-6555-DDD9-0754-0EFE1E47EDB7}"/>
              </a:ext>
            </a:extLst>
          </p:cNvPr>
          <p:cNvSpPr/>
          <p:nvPr/>
        </p:nvSpPr>
        <p:spPr>
          <a:xfrm>
            <a:off x="1271464" y="6049954"/>
            <a:ext cx="180000" cy="216000"/>
          </a:xfrm>
          <a:prstGeom prst="rightArrow">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3" name="Rectangle 2">
            <a:extLst>
              <a:ext uri="{FF2B5EF4-FFF2-40B4-BE49-F238E27FC236}">
                <a16:creationId xmlns:a16="http://schemas.microsoft.com/office/drawing/2014/main" id="{F9A0013B-73F9-EBE1-F59E-37D303825D63}"/>
              </a:ext>
            </a:extLst>
          </p:cNvPr>
          <p:cNvSpPr txBox="1">
            <a:spLocks noChangeArrowheads="1"/>
          </p:cNvSpPr>
          <p:nvPr/>
        </p:nvSpPr>
        <p:spPr>
          <a:xfrm>
            <a:off x="1211153" y="1484784"/>
            <a:ext cx="4186367" cy="288000"/>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pPr algn="l"/>
            <a:r>
              <a:rPr lang="es-MX" altLang="es-MX" sz="1600" dirty="0">
                <a:solidFill>
                  <a:schemeClr val="tx1"/>
                </a:solidFill>
                <a:latin typeface="Franklin Gothic Heavy" panose="020B0903020102020204" pitchFamily="34" charset="0"/>
              </a:rPr>
              <a:t>Rechazo electoral</a:t>
            </a:r>
          </a:p>
        </p:txBody>
      </p:sp>
      <p:sp>
        <p:nvSpPr>
          <p:cNvPr id="54" name="Rectangle 2">
            <a:extLst>
              <a:ext uri="{FF2B5EF4-FFF2-40B4-BE49-F238E27FC236}">
                <a16:creationId xmlns:a16="http://schemas.microsoft.com/office/drawing/2014/main" id="{FEA8D043-4D12-075A-1FC7-E1330FD0D3C9}"/>
              </a:ext>
            </a:extLst>
          </p:cNvPr>
          <p:cNvSpPr txBox="1">
            <a:spLocks noChangeArrowheads="1"/>
          </p:cNvSpPr>
          <p:nvPr/>
        </p:nvSpPr>
        <p:spPr>
          <a:xfrm>
            <a:off x="1186488" y="1855181"/>
            <a:ext cx="4054941" cy="351990"/>
          </a:xfrm>
          <a:prstGeom prst="rect">
            <a:avLst/>
          </a:prstGeom>
          <a:noFill/>
        </p:spPr>
        <p:txBody>
          <a:bodyPr anchor="ctr"/>
          <a:lstStyle>
            <a:lvl1pPr algn="ctr" rtl="0" eaLnBrk="1" latinLnBrk="0" hangingPunct="1">
              <a:spcBef>
                <a:spcPct val="0"/>
              </a:spcBef>
              <a:buNone/>
              <a:defRPr kumimoji="0" lang="es-ES" sz="4400" kern="1200">
                <a:solidFill>
                  <a:schemeClr val="tx2"/>
                </a:solidFill>
                <a:latin typeface="+mj-lt"/>
                <a:ea typeface="+mj-ea"/>
                <a:cs typeface="+mj-cs"/>
              </a:defRPr>
            </a:lvl1pPr>
            <a:extLst/>
          </a:lstStyle>
          <a:p>
            <a:pPr algn="l"/>
            <a:r>
              <a:rPr lang="es-MX" altLang="es-MX" sz="3000" dirty="0">
                <a:solidFill>
                  <a:schemeClr val="tx1"/>
                </a:solidFill>
                <a:latin typeface="Franklin Gothic Heavy" panose="020B0903020102020204" pitchFamily="34" charset="0"/>
              </a:rPr>
              <a:t>Nunca votaría por…</a:t>
            </a:r>
          </a:p>
        </p:txBody>
      </p:sp>
      <p:pic>
        <p:nvPicPr>
          <p:cNvPr id="55" name="Picture 2" descr="235.800+ Pulgar Hacia Arriba Fotografías de stock, fotos e ...">
            <a:extLst>
              <a:ext uri="{FF2B5EF4-FFF2-40B4-BE49-F238E27FC236}">
                <a16:creationId xmlns:a16="http://schemas.microsoft.com/office/drawing/2014/main" id="{6DBEB8E6-928D-0598-D489-A6B28427F70C}"/>
              </a:ext>
            </a:extLst>
          </p:cNvPr>
          <p:cNvPicPr>
            <a:picLocks noChangeAspect="1" noChangeArrowheads="1"/>
          </p:cNvPicPr>
          <p:nvPr/>
        </p:nvPicPr>
        <p:blipFill>
          <a:blip r:embed="rId12" cstate="print">
            <a:clrChange>
              <a:clrFrom>
                <a:srgbClr val="F3F3F3"/>
              </a:clrFrom>
              <a:clrTo>
                <a:srgbClr val="F3F3F3">
                  <a:alpha val="0"/>
                </a:srgbClr>
              </a:clrTo>
            </a:clrChange>
            <a:extLst>
              <a:ext uri="{28A0092B-C50C-407E-A947-70E740481C1C}">
                <a14:useLocalDpi xmlns:a14="http://schemas.microsoft.com/office/drawing/2010/main" val="0"/>
              </a:ext>
            </a:extLst>
          </a:blip>
          <a:srcRect/>
          <a:stretch>
            <a:fillRect/>
          </a:stretch>
        </p:blipFill>
        <p:spPr bwMode="auto">
          <a:xfrm rot="10800000">
            <a:off x="8811511" y="2852936"/>
            <a:ext cx="2296419" cy="19962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680975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Imagen 38"/>
          <p:cNvPicPr>
            <a:picLocks noChangeAspect="1"/>
          </p:cNvPicPr>
          <p:nvPr/>
        </p:nvPicPr>
        <p:blipFill>
          <a:blip r:embed="rId3"/>
          <a:stretch>
            <a:fillRect/>
          </a:stretch>
        </p:blipFill>
        <p:spPr>
          <a:xfrm>
            <a:off x="10097144" y="77138"/>
            <a:ext cx="2021573" cy="1391531"/>
          </a:xfrm>
          <a:prstGeom prst="rect">
            <a:avLst/>
          </a:prstGeom>
        </p:spPr>
      </p:pic>
      <p:sp>
        <p:nvSpPr>
          <p:cNvPr id="8" name="47 CuadroTexto">
            <a:extLst>
              <a:ext uri="{FF2B5EF4-FFF2-40B4-BE49-F238E27FC236}">
                <a16:creationId xmlns:a16="http://schemas.microsoft.com/office/drawing/2014/main" id="{7DE1BBB2-23CA-9DA5-1971-37CE84C6F82E}"/>
              </a:ext>
            </a:extLst>
          </p:cNvPr>
          <p:cNvSpPr txBox="1"/>
          <p:nvPr/>
        </p:nvSpPr>
        <p:spPr>
          <a:xfrm>
            <a:off x="310977" y="1054555"/>
            <a:ext cx="9793088" cy="891650"/>
          </a:xfrm>
          <a:prstGeom prst="rect">
            <a:avLst/>
          </a:prstGeom>
          <a:solidFill>
            <a:schemeClr val="bg1"/>
          </a:solidFill>
        </p:spPr>
        <p:txBody>
          <a:bodyPr wrap="square" rtlCol="0" anchor="ctr">
            <a:noAutofit/>
          </a:bodyPr>
          <a:lstStyle/>
          <a:p>
            <a:pPr algn="just"/>
            <a:r>
              <a:rPr lang="es-MX" altLang="es-MX" sz="1200" dirty="0">
                <a:latin typeface="Impact" pitchFamily="34" charset="0"/>
                <a:cs typeface="JasmineUPC" pitchFamily="18" charset="-34"/>
              </a:rPr>
              <a:t>METODOLOGÍA MITOFSKY </a:t>
            </a:r>
            <a:r>
              <a:rPr lang="es-MX" altLang="es-MX" sz="1200" dirty="0">
                <a:cs typeface="JasmineUPC" pitchFamily="18" charset="-34"/>
              </a:rPr>
              <a:t>está apegada al anexo 3 del capítulo VII del Reglamento de Elecciones aprobado en Sesión Extraordinaria del Consejo General, celebrada el 07 de septiembre de 2016, donde el Consejo General del Instituto Nacional Electoral establece los lineamientos y criterios generales de carácter científico para quienes ordenen, realicen y/o publiquen encuestas por muestreo, encuestas de salida y/o conteos rápidos desde el inicio del proceso electoral hasta el cierre oficial de las casillas el día de la elección:</a:t>
            </a:r>
          </a:p>
        </p:txBody>
      </p:sp>
      <p:grpSp>
        <p:nvGrpSpPr>
          <p:cNvPr id="9" name="57 Grupo">
            <a:extLst>
              <a:ext uri="{FF2B5EF4-FFF2-40B4-BE49-F238E27FC236}">
                <a16:creationId xmlns:a16="http://schemas.microsoft.com/office/drawing/2014/main" id="{4EC986B1-F197-C16A-6D88-F1C48C415091}"/>
              </a:ext>
            </a:extLst>
          </p:cNvPr>
          <p:cNvGrpSpPr/>
          <p:nvPr/>
        </p:nvGrpSpPr>
        <p:grpSpPr>
          <a:xfrm>
            <a:off x="449124" y="2666277"/>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10" name="33 Datos">
              <a:extLst>
                <a:ext uri="{FF2B5EF4-FFF2-40B4-BE49-F238E27FC236}">
                  <a16:creationId xmlns:a16="http://schemas.microsoft.com/office/drawing/2014/main" id="{55C1632D-28E2-8E66-52E5-ECF7D25E2E3D}"/>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1" name="34 Rectángulo">
              <a:extLst>
                <a:ext uri="{FF2B5EF4-FFF2-40B4-BE49-F238E27FC236}">
                  <a16:creationId xmlns:a16="http://schemas.microsoft.com/office/drawing/2014/main" id="{7C936EBD-8C14-CA94-6F53-E16DE3231F02}"/>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nvGrpSpPr>
          <p:cNvPr id="12" name="57 Grupo">
            <a:extLst>
              <a:ext uri="{FF2B5EF4-FFF2-40B4-BE49-F238E27FC236}">
                <a16:creationId xmlns:a16="http://schemas.microsoft.com/office/drawing/2014/main" id="{803DCA5F-09B3-F285-07FD-A67EFD765EC0}"/>
              </a:ext>
            </a:extLst>
          </p:cNvPr>
          <p:cNvGrpSpPr/>
          <p:nvPr/>
        </p:nvGrpSpPr>
        <p:grpSpPr>
          <a:xfrm>
            <a:off x="439793" y="3303646"/>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13" name="38 Datos">
              <a:extLst>
                <a:ext uri="{FF2B5EF4-FFF2-40B4-BE49-F238E27FC236}">
                  <a16:creationId xmlns:a16="http://schemas.microsoft.com/office/drawing/2014/main" id="{57F09059-3194-7D6C-0906-DACCD8AF3F72}"/>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4" name="39 Rectángulo">
              <a:extLst>
                <a:ext uri="{FF2B5EF4-FFF2-40B4-BE49-F238E27FC236}">
                  <a16:creationId xmlns:a16="http://schemas.microsoft.com/office/drawing/2014/main" id="{67ADBB76-6227-F82C-9549-E86E7B43E3FE}"/>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nvGrpSpPr>
          <p:cNvPr id="16" name="57 Grupo">
            <a:extLst>
              <a:ext uri="{FF2B5EF4-FFF2-40B4-BE49-F238E27FC236}">
                <a16:creationId xmlns:a16="http://schemas.microsoft.com/office/drawing/2014/main" id="{74D26768-B930-E146-60B2-1B8A91CB31A0}"/>
              </a:ext>
            </a:extLst>
          </p:cNvPr>
          <p:cNvGrpSpPr/>
          <p:nvPr/>
        </p:nvGrpSpPr>
        <p:grpSpPr>
          <a:xfrm>
            <a:off x="439793" y="3978443"/>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17" name="42 Datos">
              <a:extLst>
                <a:ext uri="{FF2B5EF4-FFF2-40B4-BE49-F238E27FC236}">
                  <a16:creationId xmlns:a16="http://schemas.microsoft.com/office/drawing/2014/main" id="{C99D8FDE-3728-A7CE-BF76-2BD6A8B67038}"/>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43 Rectángulo">
              <a:extLst>
                <a:ext uri="{FF2B5EF4-FFF2-40B4-BE49-F238E27FC236}">
                  <a16:creationId xmlns:a16="http://schemas.microsoft.com/office/drawing/2014/main" id="{E5E861A2-07C0-5349-A60C-B113E1C7D11D}"/>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nvGrpSpPr>
          <p:cNvPr id="19" name="57 Grupo">
            <a:extLst>
              <a:ext uri="{FF2B5EF4-FFF2-40B4-BE49-F238E27FC236}">
                <a16:creationId xmlns:a16="http://schemas.microsoft.com/office/drawing/2014/main" id="{FAEAF58F-6497-2E66-CC0E-9600FB6C1A2B}"/>
              </a:ext>
            </a:extLst>
          </p:cNvPr>
          <p:cNvGrpSpPr/>
          <p:nvPr/>
        </p:nvGrpSpPr>
        <p:grpSpPr>
          <a:xfrm>
            <a:off x="421131" y="4609121"/>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20" name="46 Datos">
              <a:extLst>
                <a:ext uri="{FF2B5EF4-FFF2-40B4-BE49-F238E27FC236}">
                  <a16:creationId xmlns:a16="http://schemas.microsoft.com/office/drawing/2014/main" id="{9F59E3E3-B71C-0B68-C3A4-4CBC2F522DFA}"/>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48 Rectángulo">
              <a:extLst>
                <a:ext uri="{FF2B5EF4-FFF2-40B4-BE49-F238E27FC236}">
                  <a16:creationId xmlns:a16="http://schemas.microsoft.com/office/drawing/2014/main" id="{619AEFE6-55A9-F4FA-AC3E-BC49C8E3F039}"/>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nvGrpSpPr>
          <p:cNvPr id="22" name="57 Grupo">
            <a:extLst>
              <a:ext uri="{FF2B5EF4-FFF2-40B4-BE49-F238E27FC236}">
                <a16:creationId xmlns:a16="http://schemas.microsoft.com/office/drawing/2014/main" id="{F2744E50-66F1-2115-1580-6DEC08BFB7C4}"/>
              </a:ext>
            </a:extLst>
          </p:cNvPr>
          <p:cNvGrpSpPr/>
          <p:nvPr/>
        </p:nvGrpSpPr>
        <p:grpSpPr>
          <a:xfrm>
            <a:off x="395778" y="5948012"/>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23" name="51 Datos">
              <a:extLst>
                <a:ext uri="{FF2B5EF4-FFF2-40B4-BE49-F238E27FC236}">
                  <a16:creationId xmlns:a16="http://schemas.microsoft.com/office/drawing/2014/main" id="{B49D6E64-0822-BADD-2EC0-C709EAB5A6C7}"/>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4" name="53 Rectángulo">
              <a:extLst>
                <a:ext uri="{FF2B5EF4-FFF2-40B4-BE49-F238E27FC236}">
                  <a16:creationId xmlns:a16="http://schemas.microsoft.com/office/drawing/2014/main" id="{A6F631FC-B038-1534-B6D0-0A1176DF01AF}"/>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nvGrpSpPr>
          <p:cNvPr id="25" name="57 Grupo">
            <a:extLst>
              <a:ext uri="{FF2B5EF4-FFF2-40B4-BE49-F238E27FC236}">
                <a16:creationId xmlns:a16="http://schemas.microsoft.com/office/drawing/2014/main" id="{112B7790-E520-60B8-22D4-DF67C9548D75}"/>
              </a:ext>
            </a:extLst>
          </p:cNvPr>
          <p:cNvGrpSpPr/>
          <p:nvPr/>
        </p:nvGrpSpPr>
        <p:grpSpPr>
          <a:xfrm>
            <a:off x="467786" y="1999543"/>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26" name="71 Datos">
              <a:extLst>
                <a:ext uri="{FF2B5EF4-FFF2-40B4-BE49-F238E27FC236}">
                  <a16:creationId xmlns:a16="http://schemas.microsoft.com/office/drawing/2014/main" id="{90BF2E44-CBCC-A083-2CC1-C01115C34122}"/>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75 Rectángulo">
              <a:extLst>
                <a:ext uri="{FF2B5EF4-FFF2-40B4-BE49-F238E27FC236}">
                  <a16:creationId xmlns:a16="http://schemas.microsoft.com/office/drawing/2014/main" id="{9F9D7DB7-3FF7-B8D7-EDB9-177ADD73B76C}"/>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28" name="92 CuadroTexto">
            <a:extLst>
              <a:ext uri="{FF2B5EF4-FFF2-40B4-BE49-F238E27FC236}">
                <a16:creationId xmlns:a16="http://schemas.microsoft.com/office/drawing/2014/main" id="{8D7F221E-2B95-B828-B979-EDE363BBFC13}"/>
              </a:ext>
            </a:extLst>
          </p:cNvPr>
          <p:cNvSpPr txBox="1"/>
          <p:nvPr/>
        </p:nvSpPr>
        <p:spPr>
          <a:xfrm>
            <a:off x="458213" y="2703601"/>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Marco </a:t>
            </a:r>
            <a:r>
              <a:rPr lang="es-MX" altLang="es-MX" sz="1100" dirty="0" err="1">
                <a:solidFill>
                  <a:schemeClr val="bg1"/>
                </a:solidFill>
                <a:latin typeface="Comic Sans MS" pitchFamily="66" charset="0"/>
                <a:cs typeface="JasmineUPC" pitchFamily="18" charset="-34"/>
              </a:rPr>
              <a:t>muestral</a:t>
            </a:r>
            <a:endParaRPr lang="es-MX" altLang="es-MX" sz="1100" dirty="0">
              <a:solidFill>
                <a:schemeClr val="bg1"/>
              </a:solidFill>
              <a:latin typeface="Comic Sans MS" pitchFamily="66" charset="0"/>
              <a:cs typeface="JasmineUPC" pitchFamily="18" charset="-34"/>
            </a:endParaRPr>
          </a:p>
        </p:txBody>
      </p:sp>
      <p:sp>
        <p:nvSpPr>
          <p:cNvPr id="29" name="93 CuadroTexto">
            <a:extLst>
              <a:ext uri="{FF2B5EF4-FFF2-40B4-BE49-F238E27FC236}">
                <a16:creationId xmlns:a16="http://schemas.microsoft.com/office/drawing/2014/main" id="{CB3F6AAF-48DE-F969-2B7B-C5FFEEC3943B}"/>
              </a:ext>
            </a:extLst>
          </p:cNvPr>
          <p:cNvSpPr txBox="1"/>
          <p:nvPr/>
        </p:nvSpPr>
        <p:spPr>
          <a:xfrm>
            <a:off x="448882" y="3340970"/>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Diseño </a:t>
            </a:r>
            <a:r>
              <a:rPr lang="es-MX" altLang="es-MX" sz="1100" dirty="0" err="1">
                <a:solidFill>
                  <a:schemeClr val="bg1"/>
                </a:solidFill>
                <a:latin typeface="Comic Sans MS" pitchFamily="66" charset="0"/>
                <a:cs typeface="JasmineUPC" pitchFamily="18" charset="-34"/>
              </a:rPr>
              <a:t>muestral</a:t>
            </a:r>
            <a:endParaRPr lang="es-MX" altLang="es-MX" sz="1100" dirty="0">
              <a:solidFill>
                <a:schemeClr val="bg1"/>
              </a:solidFill>
              <a:latin typeface="Comic Sans MS" pitchFamily="66" charset="0"/>
              <a:cs typeface="JasmineUPC" pitchFamily="18" charset="-34"/>
            </a:endParaRPr>
          </a:p>
        </p:txBody>
      </p:sp>
      <p:sp>
        <p:nvSpPr>
          <p:cNvPr id="30" name="94 CuadroTexto">
            <a:extLst>
              <a:ext uri="{FF2B5EF4-FFF2-40B4-BE49-F238E27FC236}">
                <a16:creationId xmlns:a16="http://schemas.microsoft.com/office/drawing/2014/main" id="{1000A61F-46FF-EB30-1FC8-2083BCD320E8}"/>
              </a:ext>
            </a:extLst>
          </p:cNvPr>
          <p:cNvSpPr txBox="1"/>
          <p:nvPr/>
        </p:nvSpPr>
        <p:spPr>
          <a:xfrm>
            <a:off x="448882" y="4015767"/>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Tamaño de muestra</a:t>
            </a:r>
          </a:p>
        </p:txBody>
      </p:sp>
      <p:sp>
        <p:nvSpPr>
          <p:cNvPr id="31" name="95 CuadroTexto">
            <a:extLst>
              <a:ext uri="{FF2B5EF4-FFF2-40B4-BE49-F238E27FC236}">
                <a16:creationId xmlns:a16="http://schemas.microsoft.com/office/drawing/2014/main" id="{939898EB-3326-AF18-0DE1-53547E3FC53E}"/>
              </a:ext>
            </a:extLst>
          </p:cNvPr>
          <p:cNvSpPr txBox="1"/>
          <p:nvPr/>
        </p:nvSpPr>
        <p:spPr>
          <a:xfrm>
            <a:off x="430220" y="4646445"/>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Población a estudio</a:t>
            </a:r>
          </a:p>
        </p:txBody>
      </p:sp>
      <p:sp>
        <p:nvSpPr>
          <p:cNvPr id="32" name="96 CuadroTexto">
            <a:extLst>
              <a:ext uri="{FF2B5EF4-FFF2-40B4-BE49-F238E27FC236}">
                <a16:creationId xmlns:a16="http://schemas.microsoft.com/office/drawing/2014/main" id="{F2CA5996-77D9-60C3-AC30-1F009CE4146D}"/>
              </a:ext>
            </a:extLst>
          </p:cNvPr>
          <p:cNvSpPr txBox="1"/>
          <p:nvPr/>
        </p:nvSpPr>
        <p:spPr>
          <a:xfrm>
            <a:off x="404867" y="5985336"/>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Estimación de resultados </a:t>
            </a:r>
          </a:p>
        </p:txBody>
      </p:sp>
      <p:sp>
        <p:nvSpPr>
          <p:cNvPr id="33" name="97 CuadroTexto">
            <a:extLst>
              <a:ext uri="{FF2B5EF4-FFF2-40B4-BE49-F238E27FC236}">
                <a16:creationId xmlns:a16="http://schemas.microsoft.com/office/drawing/2014/main" id="{0517CAD7-2A28-55B3-86F8-000AD48D0362}"/>
              </a:ext>
            </a:extLst>
          </p:cNvPr>
          <p:cNvSpPr txBox="1"/>
          <p:nvPr/>
        </p:nvSpPr>
        <p:spPr>
          <a:xfrm>
            <a:off x="451282" y="2018205"/>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Objetivo del estudio</a:t>
            </a:r>
          </a:p>
        </p:txBody>
      </p:sp>
      <p:grpSp>
        <p:nvGrpSpPr>
          <p:cNvPr id="34" name="57 Grupo">
            <a:extLst>
              <a:ext uri="{FF2B5EF4-FFF2-40B4-BE49-F238E27FC236}">
                <a16:creationId xmlns:a16="http://schemas.microsoft.com/office/drawing/2014/main" id="{FA128A81-4AEB-C20C-25D9-9F21EFC8CEEF}"/>
              </a:ext>
            </a:extLst>
          </p:cNvPr>
          <p:cNvGrpSpPr/>
          <p:nvPr/>
        </p:nvGrpSpPr>
        <p:grpSpPr>
          <a:xfrm>
            <a:off x="414200" y="5275855"/>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35" name="74 Datos">
              <a:extLst>
                <a:ext uri="{FF2B5EF4-FFF2-40B4-BE49-F238E27FC236}">
                  <a16:creationId xmlns:a16="http://schemas.microsoft.com/office/drawing/2014/main" id="{391BD1DA-EAED-2ACC-69A9-1F7B1D4C35AB}"/>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76 Rectángulo">
              <a:extLst>
                <a:ext uri="{FF2B5EF4-FFF2-40B4-BE49-F238E27FC236}">
                  <a16:creationId xmlns:a16="http://schemas.microsoft.com/office/drawing/2014/main" id="{B81D597A-5DFC-BE56-388C-CAB74F65EF72}"/>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7" name="77 CuadroTexto">
            <a:extLst>
              <a:ext uri="{FF2B5EF4-FFF2-40B4-BE49-F238E27FC236}">
                <a16:creationId xmlns:a16="http://schemas.microsoft.com/office/drawing/2014/main" id="{1396CFFC-0C9D-7B3C-FB79-A2B484BB4959}"/>
              </a:ext>
            </a:extLst>
          </p:cNvPr>
          <p:cNvSpPr txBox="1"/>
          <p:nvPr/>
        </p:nvSpPr>
        <p:spPr>
          <a:xfrm>
            <a:off x="423289" y="5313179"/>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Fechas de levantamiento</a:t>
            </a:r>
          </a:p>
        </p:txBody>
      </p:sp>
      <p:graphicFrame>
        <p:nvGraphicFramePr>
          <p:cNvPr id="38" name="79 Tabla">
            <a:extLst>
              <a:ext uri="{FF2B5EF4-FFF2-40B4-BE49-F238E27FC236}">
                <a16:creationId xmlns:a16="http://schemas.microsoft.com/office/drawing/2014/main" id="{A66A0EC1-0A1C-0B61-8C3A-31BEB2050F8E}"/>
              </a:ext>
            </a:extLst>
          </p:cNvPr>
          <p:cNvGraphicFramePr>
            <a:graphicFrameLocks noGrp="1"/>
          </p:cNvGraphicFramePr>
          <p:nvPr>
            <p:extLst>
              <p:ext uri="{D42A27DB-BD31-4B8C-83A1-F6EECF244321}">
                <p14:modId xmlns:p14="http://schemas.microsoft.com/office/powerpoint/2010/main" val="4190743409"/>
              </p:ext>
            </p:extLst>
          </p:nvPr>
        </p:nvGraphicFramePr>
        <p:xfrm>
          <a:off x="2123728" y="1882784"/>
          <a:ext cx="9444880" cy="4642560"/>
        </p:xfrm>
        <a:graphic>
          <a:graphicData uri="http://schemas.openxmlformats.org/drawingml/2006/table">
            <a:tbl>
              <a:tblPr firstRow="1" bandRow="1">
                <a:tableStyleId>{5C22544A-7EE6-4342-B048-85BDC9FD1C3A}</a:tableStyleId>
              </a:tblPr>
              <a:tblGrid>
                <a:gridCol w="9444880">
                  <a:extLst>
                    <a:ext uri="{9D8B030D-6E8A-4147-A177-3AD203B41FA5}">
                      <a16:colId xmlns:a16="http://schemas.microsoft.com/office/drawing/2014/main" val="20001"/>
                    </a:ext>
                  </a:extLst>
                </a:gridCol>
              </a:tblGrid>
              <a:tr h="650433">
                <a:tc>
                  <a:txBody>
                    <a:bodyPr/>
                    <a:lstStyle/>
                    <a:p>
                      <a:pPr marL="0" marR="135255" lvl="0" indent="0" algn="just" defTabSz="914400" rtl="0" eaLnBrk="1" fontAlgn="auto" latinLnBrk="0" hangingPunct="1">
                        <a:lnSpc>
                          <a:spcPct val="100000"/>
                        </a:lnSpc>
                        <a:spcBef>
                          <a:spcPts val="0"/>
                        </a:spcBef>
                        <a:spcAft>
                          <a:spcPts val="0"/>
                        </a:spcAft>
                        <a:buClrTx/>
                        <a:buSzTx/>
                        <a:buFont typeface="+mj-lt"/>
                        <a:buNone/>
                        <a:tabLst/>
                        <a:defRPr/>
                      </a:pPr>
                      <a:r>
                        <a:rPr kumimoji="0" lang="es-MX" sz="1200" b="0" kern="1200" dirty="0">
                          <a:solidFill>
                            <a:schemeClr val="tx1"/>
                          </a:solidFill>
                          <a:latin typeface="+mn-lt"/>
                          <a:ea typeface="+mn-ea"/>
                          <a:cs typeface="+mn-cs"/>
                        </a:rPr>
                        <a:t>Conocer la opinión ciudadana sobre las preferencias políticas en la Ciudad de México al momento de la aplicación de la encuesta.</a:t>
                      </a:r>
                      <a:endParaRPr kumimoji="0" lang="es-ES" sz="1200" b="0" kern="1200" dirty="0">
                        <a:solidFill>
                          <a:schemeClr val="tx1"/>
                        </a:solidFill>
                        <a:latin typeface="+mn-lt"/>
                        <a:ea typeface="+mn-ea"/>
                        <a:cs typeface="+mn-cs"/>
                      </a:endParaRPr>
                    </a:p>
                  </a:txBody>
                  <a:tcPr anchor="ct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650433">
                <a:tc>
                  <a:txBody>
                    <a:bodyPr/>
                    <a:lstStyle/>
                    <a:p>
                      <a:pPr marL="0" marR="135255" lvl="0" indent="0" algn="just" defTabSz="914400" rtl="0" eaLnBrk="1" fontAlgn="base" latinLnBrk="0" hangingPunct="1">
                        <a:lnSpc>
                          <a:spcPct val="100000"/>
                        </a:lnSpc>
                        <a:spcBef>
                          <a:spcPct val="0"/>
                        </a:spcBef>
                        <a:spcAft>
                          <a:spcPts val="0"/>
                        </a:spcAft>
                        <a:buClrTx/>
                        <a:buSzTx/>
                        <a:buFont typeface="+mj-lt"/>
                        <a:buNone/>
                        <a:tabLst/>
                        <a:defRPr/>
                      </a:pPr>
                      <a:r>
                        <a:rPr kumimoji="0" lang="es-MX" sz="1200" b="0" kern="1200" dirty="0">
                          <a:solidFill>
                            <a:schemeClr val="tx1"/>
                          </a:solidFill>
                          <a:latin typeface="+mn-lt"/>
                          <a:ea typeface="+mn-ea"/>
                          <a:cs typeface="+mn-cs"/>
                        </a:rPr>
                        <a:t>Listado de secciones electorales de la Ciudad de México.</a:t>
                      </a:r>
                      <a:endParaRPr kumimoji="0" lang="es-ES_tradnl" sz="1200" b="0" kern="1200" dirty="0">
                        <a:solidFill>
                          <a:schemeClr val="tx1"/>
                        </a:solidFill>
                        <a:latin typeface="+mn-lt"/>
                        <a:ea typeface="+mn-ea"/>
                        <a:cs typeface="+mn-cs"/>
                      </a:endParaRPr>
                    </a:p>
                  </a:txBody>
                  <a:tcPr anchor="ct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80276">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200" b="0" kern="1200" dirty="0">
                          <a:solidFill>
                            <a:schemeClr val="tx1"/>
                          </a:solidFill>
                          <a:latin typeface="+mn-lt"/>
                          <a:ea typeface="+mn-ea"/>
                          <a:cs typeface="+mn-cs"/>
                        </a:rPr>
                        <a:t>Se tomaron de manera sistemática y aleatoria con probabilidad proporcional a su tamaño (PPT) 120 secciones electorales en la Ciudad de México y en cada sección se seleccionaron 2 manzanas; en cada una de las manzanas 5 viviendas y en cada vivienda un mexicano mayor de edad con credencial para votar vigente.</a:t>
                      </a:r>
                      <a:endParaRPr kumimoji="0" lang="es-ES" sz="1200" b="0" kern="1200" dirty="0">
                        <a:solidFill>
                          <a:schemeClr val="tx1"/>
                        </a:solidFill>
                        <a:latin typeface="+mn-lt"/>
                        <a:ea typeface="+mn-ea"/>
                        <a:cs typeface="+mn-cs"/>
                      </a:endParaRPr>
                    </a:p>
                  </a:txBody>
                  <a:tcPr anchor="ct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650433">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200" b="1" kern="1200" dirty="0">
                          <a:solidFill>
                            <a:schemeClr val="tx1"/>
                          </a:solidFill>
                          <a:latin typeface="+mn-lt"/>
                          <a:ea typeface="+mn-ea"/>
                          <a:cs typeface="+mn-cs"/>
                        </a:rPr>
                        <a:t>1,200 </a:t>
                      </a:r>
                      <a:r>
                        <a:rPr kumimoji="0" lang="es-MX" sz="1200" b="0" kern="1200" dirty="0">
                          <a:solidFill>
                            <a:schemeClr val="tx1"/>
                          </a:solidFill>
                          <a:latin typeface="+mn-lt"/>
                          <a:ea typeface="+mn-ea"/>
                          <a:cs typeface="+mn-cs"/>
                        </a:rPr>
                        <a:t>ciudadanos mayores de 18 años residentes en la Ciudad de México, con credencial para votar.</a:t>
                      </a:r>
                      <a:endParaRPr kumimoji="0" lang="es-ES" sz="1200" b="0" kern="1200" dirty="0">
                        <a:solidFill>
                          <a:schemeClr val="tx1"/>
                        </a:solidFill>
                        <a:latin typeface="+mn-lt"/>
                        <a:ea typeface="+mn-ea"/>
                        <a:cs typeface="+mn-cs"/>
                      </a:endParaRPr>
                    </a:p>
                  </a:txBody>
                  <a:tcPr anchor="ct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680276">
                <a:tc>
                  <a:txBody>
                    <a:bodyPr/>
                    <a:lstStyle/>
                    <a:p>
                      <a:pPr algn="just"/>
                      <a:r>
                        <a:rPr kumimoji="0" lang="es-MX" sz="1200" b="0" kern="1200" dirty="0">
                          <a:solidFill>
                            <a:schemeClr val="tx1"/>
                          </a:solidFill>
                          <a:latin typeface="+mn-lt"/>
                          <a:ea typeface="+mn-ea"/>
                          <a:cs typeface="+mn-cs"/>
                        </a:rPr>
                        <a:t>Ciudadanos mayores de 18 años con credencial para votar residentes, en el país. Estos resultados “sólo tienen validez para expresar las preferencias electorales o la tendencia de la votación, así como las preferencias sobre consultas populares, de esa población en las fechas específicas del levantamiento de los datos o, en el caso de las encuestas de salida, el día de la jornada electoral”.</a:t>
                      </a:r>
                      <a:endParaRPr kumimoji="0" lang="es-ES" sz="1200" b="0" kern="1200" dirty="0">
                        <a:solidFill>
                          <a:schemeClr val="tx1"/>
                        </a:solidFill>
                        <a:latin typeface="+mn-lt"/>
                        <a:ea typeface="+mn-ea"/>
                        <a:cs typeface="+mn-cs"/>
                      </a:endParaRPr>
                    </a:p>
                  </a:txBody>
                  <a:tcPr anchor="ct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650433">
                <a:tc>
                  <a:txBody>
                    <a:bodyPr/>
                    <a:lstStyle/>
                    <a:p>
                      <a:pPr algn="just"/>
                      <a:r>
                        <a:rPr kumimoji="0" lang="es-MX" sz="1200" b="0" kern="1200" dirty="0">
                          <a:solidFill>
                            <a:schemeClr val="tx1"/>
                          </a:solidFill>
                          <a:latin typeface="+mn-lt"/>
                          <a:ea typeface="+mn-ea"/>
                          <a:cs typeface="+mn-cs"/>
                        </a:rPr>
                        <a:t>Del  </a:t>
                      </a:r>
                      <a:r>
                        <a:rPr kumimoji="0" lang="es-MX" sz="1200" b="1" kern="1200" dirty="0" smtClean="0">
                          <a:solidFill>
                            <a:schemeClr val="tx1"/>
                          </a:solidFill>
                          <a:latin typeface="+mn-lt"/>
                          <a:ea typeface="+mn-ea"/>
                          <a:cs typeface="+mn-cs"/>
                        </a:rPr>
                        <a:t>13 </a:t>
                      </a:r>
                      <a:r>
                        <a:rPr kumimoji="0" lang="es-MX" sz="1200" b="0" kern="1200" dirty="0">
                          <a:solidFill>
                            <a:schemeClr val="tx1"/>
                          </a:solidFill>
                          <a:latin typeface="+mn-lt"/>
                          <a:ea typeface="+mn-ea"/>
                          <a:cs typeface="+mn-cs"/>
                        </a:rPr>
                        <a:t>al</a:t>
                      </a:r>
                      <a:r>
                        <a:rPr kumimoji="0" lang="es-MX" sz="1200" b="1" kern="1200" dirty="0">
                          <a:solidFill>
                            <a:schemeClr val="tx1"/>
                          </a:solidFill>
                          <a:latin typeface="+mn-lt"/>
                          <a:ea typeface="+mn-ea"/>
                          <a:cs typeface="+mn-cs"/>
                        </a:rPr>
                        <a:t> </a:t>
                      </a:r>
                      <a:r>
                        <a:rPr kumimoji="0" lang="es-MX" sz="1200" b="1" kern="1200" dirty="0" smtClean="0">
                          <a:solidFill>
                            <a:schemeClr val="tx1"/>
                          </a:solidFill>
                          <a:latin typeface="+mn-lt"/>
                          <a:ea typeface="+mn-ea"/>
                          <a:cs typeface="+mn-cs"/>
                        </a:rPr>
                        <a:t>15 </a:t>
                      </a:r>
                      <a:r>
                        <a:rPr kumimoji="0" lang="es-MX" sz="1200" b="1" kern="1200" dirty="0">
                          <a:solidFill>
                            <a:schemeClr val="tx1"/>
                          </a:solidFill>
                          <a:latin typeface="+mn-lt"/>
                          <a:ea typeface="+mn-ea"/>
                          <a:cs typeface="+mn-cs"/>
                        </a:rPr>
                        <a:t>de </a:t>
                      </a:r>
                      <a:r>
                        <a:rPr kumimoji="0" lang="es-MX" sz="1200" b="1" kern="1200" dirty="0" smtClean="0">
                          <a:solidFill>
                            <a:schemeClr val="tx1"/>
                          </a:solidFill>
                          <a:latin typeface="+mn-lt"/>
                          <a:ea typeface="+mn-ea"/>
                          <a:cs typeface="+mn-cs"/>
                        </a:rPr>
                        <a:t>abril </a:t>
                      </a:r>
                      <a:r>
                        <a:rPr kumimoji="0" lang="es-MX" sz="1200" b="0" kern="1200" dirty="0">
                          <a:solidFill>
                            <a:schemeClr val="tx1"/>
                          </a:solidFill>
                          <a:latin typeface="+mn-lt"/>
                          <a:ea typeface="+mn-ea"/>
                          <a:cs typeface="+mn-cs"/>
                        </a:rPr>
                        <a:t>de 2024</a:t>
                      </a:r>
                      <a:endParaRPr kumimoji="0" lang="es-ES" sz="1200" b="0" kern="1200" dirty="0">
                        <a:solidFill>
                          <a:schemeClr val="tx1"/>
                        </a:solidFill>
                        <a:latin typeface="+mn-lt"/>
                        <a:ea typeface="+mn-ea"/>
                        <a:cs typeface="+mn-cs"/>
                      </a:endParaRPr>
                    </a:p>
                  </a:txBody>
                  <a:tcPr anchor="ct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680276">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200" b="0" kern="1200" dirty="0">
                          <a:solidFill>
                            <a:schemeClr val="tx1"/>
                          </a:solidFill>
                          <a:latin typeface="+mn-lt"/>
                          <a:ea typeface="+mn-ea"/>
                          <a:cs typeface="+mn-cs"/>
                        </a:rPr>
                        <a:t>Los resultados presentados NO SON SIMPLES FRECUENCIAS de respuestas, sino estimaciones basadas en factores de expansión, calculados como el inverso de la probabilidad de cada individuo a ser encuestado, a partir de ellos se aplican modelos estadísticos tradicionales de estimación de proporciones en muestreo.</a:t>
                      </a:r>
                      <a:endParaRPr kumimoji="0" lang="es-ES" sz="1200" b="0" kern="1200" dirty="0">
                        <a:solidFill>
                          <a:schemeClr val="tx1"/>
                        </a:solidFill>
                        <a:latin typeface="+mn-lt"/>
                        <a:ea typeface="+mn-ea"/>
                        <a:cs typeface="+mn-cs"/>
                      </a:endParaRPr>
                    </a:p>
                  </a:txBody>
                  <a:tcPr anchor="ctr" horzOverflow="overflow">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
        <p:nvSpPr>
          <p:cNvPr id="41" name="28 CuadroTexto">
            <a:extLst>
              <a:ext uri="{FF2B5EF4-FFF2-40B4-BE49-F238E27FC236}">
                <a16:creationId xmlns:a16="http://schemas.microsoft.com/office/drawing/2014/main" id="{81BC28A3-B2F1-4EE9-A501-BDBBE9045986}"/>
              </a:ext>
            </a:extLst>
          </p:cNvPr>
          <p:cNvSpPr txBox="1"/>
          <p:nvPr/>
        </p:nvSpPr>
        <p:spPr>
          <a:xfrm>
            <a:off x="551384" y="472194"/>
            <a:ext cx="5328592" cy="612008"/>
          </a:xfrm>
          <a:prstGeom prst="rect">
            <a:avLst/>
          </a:prstGeom>
          <a:noFill/>
        </p:spPr>
        <p:txBody>
          <a:bodyPr wrap="square" rtlCol="0" anchor="ctr">
            <a:noAutofit/>
          </a:bodyPr>
          <a:lstStyle/>
          <a:p>
            <a:pPr algn="ctr"/>
            <a:r>
              <a:rPr lang="es-MX" altLang="es-MX" sz="3200" b="1" i="1" dirty="0">
                <a:solidFill>
                  <a:schemeClr val="bg1"/>
                </a:solidFill>
                <a:latin typeface="Bodoni MT Condensed" panose="02070606080606020203" pitchFamily="18" charset="0"/>
              </a:rPr>
              <a:t>Metodología del estudio</a:t>
            </a:r>
          </a:p>
        </p:txBody>
      </p:sp>
    </p:spTree>
    <p:extLst>
      <p:ext uri="{BB962C8B-B14F-4D97-AF65-F5344CB8AC3E}">
        <p14:creationId xmlns:p14="http://schemas.microsoft.com/office/powerpoint/2010/main" val="298542814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35 Tabla">
            <a:extLst>
              <a:ext uri="{FF2B5EF4-FFF2-40B4-BE49-F238E27FC236}">
                <a16:creationId xmlns:a16="http://schemas.microsoft.com/office/drawing/2014/main" id="{9F22F9AB-B583-1FF5-D515-3E45AE37FF40}"/>
              </a:ext>
            </a:extLst>
          </p:cNvPr>
          <p:cNvGraphicFramePr>
            <a:graphicFrameLocks noGrp="1"/>
          </p:cNvGraphicFramePr>
          <p:nvPr>
            <p:extLst>
              <p:ext uri="{D42A27DB-BD31-4B8C-83A1-F6EECF244321}">
                <p14:modId xmlns:p14="http://schemas.microsoft.com/office/powerpoint/2010/main" val="4064552350"/>
              </p:ext>
            </p:extLst>
          </p:nvPr>
        </p:nvGraphicFramePr>
        <p:xfrm>
          <a:off x="2084062" y="1124741"/>
          <a:ext cx="9535552" cy="5392981"/>
        </p:xfrm>
        <a:graphic>
          <a:graphicData uri="http://schemas.openxmlformats.org/drawingml/2006/table">
            <a:tbl>
              <a:tblPr firstRow="1" bandRow="1">
                <a:tableStyleId>{5C22544A-7EE6-4342-B048-85BDC9FD1C3A}</a:tableStyleId>
              </a:tblPr>
              <a:tblGrid>
                <a:gridCol w="5956154">
                  <a:extLst>
                    <a:ext uri="{9D8B030D-6E8A-4147-A177-3AD203B41FA5}">
                      <a16:colId xmlns:a16="http://schemas.microsoft.com/office/drawing/2014/main" val="20001"/>
                    </a:ext>
                  </a:extLst>
                </a:gridCol>
                <a:gridCol w="720080">
                  <a:extLst>
                    <a:ext uri="{9D8B030D-6E8A-4147-A177-3AD203B41FA5}">
                      <a16:colId xmlns:a16="http://schemas.microsoft.com/office/drawing/2014/main" val="1447357482"/>
                    </a:ext>
                  </a:extLst>
                </a:gridCol>
                <a:gridCol w="1656184">
                  <a:extLst>
                    <a:ext uri="{9D8B030D-6E8A-4147-A177-3AD203B41FA5}">
                      <a16:colId xmlns:a16="http://schemas.microsoft.com/office/drawing/2014/main" val="3217931924"/>
                    </a:ext>
                  </a:extLst>
                </a:gridCol>
                <a:gridCol w="1203134">
                  <a:extLst>
                    <a:ext uri="{9D8B030D-6E8A-4147-A177-3AD203B41FA5}">
                      <a16:colId xmlns:a16="http://schemas.microsoft.com/office/drawing/2014/main" val="1944052826"/>
                    </a:ext>
                  </a:extLst>
                </a:gridCol>
              </a:tblGrid>
              <a:tr h="725178">
                <a:tc gridSpan="4">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200" b="0" kern="1200" dirty="0">
                          <a:solidFill>
                            <a:schemeClr val="tx1"/>
                          </a:solidFill>
                          <a:latin typeface="+mn-lt"/>
                          <a:ea typeface="+mn-ea"/>
                          <a:cs typeface="+mn-cs"/>
                        </a:rPr>
                        <a:t>Aunque cada porcentaje tiene su propio error asociado, el diseño de muestra garantiza que en las estimaciones generales  </a:t>
                      </a:r>
                    </a:p>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200" b="0" kern="1200" dirty="0">
                          <a:solidFill>
                            <a:schemeClr val="tx1"/>
                          </a:solidFill>
                          <a:latin typeface="+mn-lt"/>
                          <a:ea typeface="+mn-ea"/>
                          <a:cs typeface="+mn-cs"/>
                        </a:rPr>
                        <a:t>al menos  95 de cada 100 veces, el error no sobrepasa el </a:t>
                      </a:r>
                      <a:r>
                        <a:rPr kumimoji="0" lang="es-MX" sz="1200" b="1" kern="1200" dirty="0">
                          <a:solidFill>
                            <a:schemeClr val="tx1"/>
                          </a:solidFill>
                          <a:latin typeface="+mn-lt"/>
                          <a:ea typeface="+mn-ea"/>
                          <a:cs typeface="+mn-cs"/>
                        </a:rPr>
                        <a:t>±2.8</a:t>
                      </a:r>
                      <a:r>
                        <a:rPr kumimoji="0" lang="es-MX" sz="1200" b="0" kern="1200" dirty="0">
                          <a:solidFill>
                            <a:schemeClr val="tx1"/>
                          </a:solidFill>
                          <a:latin typeface="+mn-lt"/>
                          <a:ea typeface="+mn-ea"/>
                          <a:cs typeface="+mn-cs"/>
                        </a:rPr>
                        <a:t>%.  Los desgloses tendrán cada uno una estimación diferente </a:t>
                      </a:r>
                    </a:p>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200" b="0" kern="1200" dirty="0">
                          <a:solidFill>
                            <a:schemeClr val="tx1"/>
                          </a:solidFill>
                          <a:latin typeface="+mn-lt"/>
                          <a:ea typeface="+mn-ea"/>
                          <a:cs typeface="+mn-cs"/>
                        </a:rPr>
                        <a:t>dependiendo  del tamaño del segmento.</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1"/>
                  </a:ext>
                </a:extLst>
              </a:tr>
              <a:tr h="725178">
                <a:tc gridSpan="4">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s-MX" sz="1200" b="0" kern="1200" dirty="0">
                          <a:solidFill>
                            <a:schemeClr val="tx1"/>
                          </a:solidFill>
                          <a:latin typeface="+mn-lt"/>
                          <a:ea typeface="+mn-ea"/>
                          <a:cs typeface="+mn-cs"/>
                        </a:rPr>
                        <a:t>En los estudios de opinión pública, además del error </a:t>
                      </a:r>
                      <a:r>
                        <a:rPr kumimoji="0" lang="es-MX" sz="1200" b="0" kern="1200" dirty="0" err="1">
                          <a:solidFill>
                            <a:schemeClr val="tx1"/>
                          </a:solidFill>
                          <a:latin typeface="+mn-lt"/>
                          <a:ea typeface="+mn-ea"/>
                          <a:cs typeface="+mn-cs"/>
                        </a:rPr>
                        <a:t>muestral</a:t>
                      </a:r>
                      <a:r>
                        <a:rPr kumimoji="0" lang="es-MX" sz="1200" b="0" kern="1200" dirty="0">
                          <a:solidFill>
                            <a:schemeClr val="tx1"/>
                          </a:solidFill>
                          <a:latin typeface="+mn-lt"/>
                          <a:ea typeface="+mn-ea"/>
                          <a:cs typeface="+mn-cs"/>
                        </a:rPr>
                        <a:t>, se debe considerar que pueden existir otros errores ocasionados por el fraseo de las preguntas y las incidencias en el trabajo de campo. A esos se les conoce como “errores no </a:t>
                      </a:r>
                      <a:r>
                        <a:rPr kumimoji="0" lang="es-MX" sz="1200" b="0" kern="1200" dirty="0" err="1">
                          <a:solidFill>
                            <a:schemeClr val="tx1"/>
                          </a:solidFill>
                          <a:latin typeface="+mn-lt"/>
                          <a:ea typeface="+mn-ea"/>
                          <a:cs typeface="+mn-cs"/>
                        </a:rPr>
                        <a:t>muestrales</a:t>
                      </a:r>
                      <a:r>
                        <a:rPr kumimoji="0" lang="es-MX" sz="1200" b="0" kern="1200" dirty="0">
                          <a:solidFill>
                            <a:schemeClr val="tx1"/>
                          </a:solidFill>
                          <a:latin typeface="+mn-lt"/>
                          <a:ea typeface="+mn-ea"/>
                          <a:cs typeface="+mn-cs"/>
                        </a:rPr>
                        <a:t>”</a:t>
                      </a:r>
                      <a:endParaRPr kumimoji="0" lang="es-ES_tradnl" sz="1200" b="0" kern="1200" dirty="0">
                        <a:solidFill>
                          <a:schemeClr val="tx1"/>
                        </a:solidFill>
                        <a:latin typeface="+mn-lt"/>
                        <a:ea typeface="+mn-ea"/>
                        <a:cs typeface="+mn-cs"/>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2"/>
                  </a:ext>
                </a:extLst>
              </a:tr>
              <a:tr h="531889">
                <a:tc gridSpan="4">
                  <a:txBody>
                    <a:bodyPr/>
                    <a:lstStyle/>
                    <a:p>
                      <a:pPr algn="just"/>
                      <a:r>
                        <a:rPr kumimoji="0" lang="es-MX" sz="1200" b="0" kern="1200" dirty="0">
                          <a:solidFill>
                            <a:schemeClr val="tx1"/>
                          </a:solidFill>
                          <a:latin typeface="+mn-lt"/>
                          <a:ea typeface="+mn-ea"/>
                          <a:cs typeface="+mn-cs"/>
                        </a:rPr>
                        <a:t>El estudio fue llevado a cabo </a:t>
                      </a:r>
                      <a:r>
                        <a:rPr kumimoji="0" lang="es-MX" sz="1200" b="0" i="1" kern="1200" dirty="0">
                          <a:solidFill>
                            <a:schemeClr val="tx1"/>
                          </a:solidFill>
                          <a:latin typeface="+mn-lt"/>
                          <a:ea typeface="+mn-ea"/>
                          <a:cs typeface="+mn-cs"/>
                        </a:rPr>
                        <a:t>en</a:t>
                      </a:r>
                      <a:r>
                        <a:rPr kumimoji="0" lang="es-MX" sz="1200" b="0" kern="1200" dirty="0">
                          <a:solidFill>
                            <a:schemeClr val="tx1"/>
                          </a:solidFill>
                          <a:latin typeface="+mn-lt"/>
                          <a:ea typeface="+mn-ea"/>
                          <a:cs typeface="+mn-cs"/>
                        </a:rPr>
                        <a:t> viviendas particulares a través de entrevistas “cara a cara” utilizando como herramienta de recolección de datos un cuestionario, previamente estructurado y digitalizado en dispositivos móviles</a:t>
                      </a:r>
                      <a:endParaRPr kumimoji="0" lang="es-ES" sz="1200" b="0" kern="1200" dirty="0">
                        <a:solidFill>
                          <a:schemeClr val="tx1"/>
                        </a:solidFill>
                        <a:latin typeface="+mn-lt"/>
                        <a:ea typeface="+mn-ea"/>
                        <a:cs typeface="+mn-cs"/>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5"/>
                  </a:ext>
                </a:extLst>
              </a:tr>
              <a:tr h="520598">
                <a:tc gridSpan="4">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200" b="0" i="1" kern="1200" dirty="0">
                          <a:solidFill>
                            <a:schemeClr val="tx1"/>
                          </a:solidFill>
                          <a:latin typeface="+mn-lt"/>
                          <a:ea typeface="+mn-ea"/>
                          <a:cs typeface="+mn-cs"/>
                        </a:rPr>
                        <a:t>Sí el día de hoy fuera la elección para Jefe o Jefa de Gobierno de la Ciudad de México, ¿por cuál partido o candidato(a) votaría?</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6"/>
                  </a:ext>
                </a:extLst>
              </a:tr>
              <a:tr h="381381">
                <a:tc>
                  <a:txBody>
                    <a:bodyPr/>
                    <a:lstStyle/>
                    <a:p>
                      <a:pPr marL="28575" marR="28575" algn="r">
                        <a:lnSpc>
                          <a:spcPct val="115000"/>
                        </a:lnSpc>
                        <a:spcBef>
                          <a:spcPts val="75"/>
                        </a:spcBef>
                        <a:spcAft>
                          <a:spcPts val="75"/>
                        </a:spcAft>
                      </a:pPr>
                      <a:r>
                        <a:rPr kumimoji="0" lang="es-MX" sz="1200" b="0" i="0" u="none" strike="noStrike" kern="1200" cap="none" spc="0" normalizeH="0" baseline="0" noProof="0" dirty="0">
                          <a:ln>
                            <a:noFill/>
                          </a:ln>
                          <a:solidFill>
                            <a:prstClr val="black"/>
                          </a:solidFill>
                          <a:effectLst/>
                          <a:uLnTx/>
                          <a:uFillTx/>
                          <a:latin typeface="+mn-lt"/>
                          <a:ea typeface="+mn-ea"/>
                          <a:cs typeface="+mn-cs"/>
                        </a:rPr>
                        <a:t>No contestan su preferencia electoral por no querer o porque aun no saben por quien votar</a:t>
                      </a:r>
                      <a:endParaRPr kumimoji="0" lang="es-ES" sz="1200" b="0" i="0" u="none" strike="noStrike" kern="1200" cap="none" spc="0" normalizeH="0" baseline="0" noProof="0" dirty="0">
                        <a:ln>
                          <a:noFill/>
                        </a:ln>
                        <a:solidFill>
                          <a:prstClr val="black"/>
                        </a:solidFill>
                        <a:effectLst/>
                        <a:uLnTx/>
                        <a:uFillTx/>
                        <a:latin typeface="+mn-lt"/>
                        <a:ea typeface="+mn-ea"/>
                        <a:cs typeface="+mn-cs"/>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MX" sz="1600" b="1" i="0" kern="1200" dirty="0" smtClean="0">
                          <a:solidFill>
                            <a:schemeClr val="tx1"/>
                          </a:solidFill>
                          <a:latin typeface="+mn-lt"/>
                          <a:ea typeface="+mn-ea"/>
                          <a:cs typeface="+mn-cs"/>
                        </a:rPr>
                        <a:t>4.2%</a:t>
                      </a:r>
                      <a:endParaRPr kumimoji="0" lang="es-MX" sz="1600" b="1" i="0" kern="1200" dirty="0">
                        <a:solidFill>
                          <a:schemeClr val="tx1"/>
                        </a:solidFill>
                        <a:latin typeface="+mn-lt"/>
                        <a:ea typeface="+mn-ea"/>
                        <a:cs typeface="+mn-cs"/>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kumimoji="0" lang="es-MX" sz="1800" b="0" i="0" kern="1200" dirty="0">
                          <a:solidFill>
                            <a:schemeClr val="tx1"/>
                          </a:solidFill>
                          <a:latin typeface="+mn-lt"/>
                          <a:ea typeface="+mn-ea"/>
                          <a:cs typeface="+mn-cs"/>
                        </a:rPr>
                        <a:t>General</a:t>
                      </a: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MX" sz="1800" b="1" i="0" kern="1200" dirty="0" smtClean="0">
                          <a:solidFill>
                            <a:schemeClr val="tx1"/>
                          </a:solidFill>
                          <a:latin typeface="+mn-lt"/>
                          <a:ea typeface="+mn-ea"/>
                          <a:cs typeface="+mn-cs"/>
                        </a:rPr>
                        <a:t>6.8%</a:t>
                      </a:r>
                      <a:endParaRPr kumimoji="0" lang="es-MX" sz="1800" b="1" i="0" kern="1200" dirty="0">
                        <a:solidFill>
                          <a:schemeClr val="tx1"/>
                        </a:solidFill>
                        <a:latin typeface="+mn-lt"/>
                        <a:ea typeface="+mn-ea"/>
                        <a:cs typeface="+mn-cs"/>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45948215"/>
                  </a:ext>
                </a:extLst>
              </a:tr>
              <a:tr h="381381">
                <a:tc>
                  <a:txBody>
                    <a:bodyPr/>
                    <a:lstStyle/>
                    <a:p>
                      <a:pPr marL="28575" marR="28575" algn="r">
                        <a:lnSpc>
                          <a:spcPct val="115000"/>
                        </a:lnSpc>
                        <a:spcBef>
                          <a:spcPts val="75"/>
                        </a:spcBef>
                        <a:spcAft>
                          <a:spcPts val="75"/>
                        </a:spcAft>
                      </a:pPr>
                      <a:r>
                        <a:rPr kumimoji="0" lang="es-MX" sz="1200" b="0" i="0" u="none" strike="noStrike" kern="1200" cap="none" spc="0" normalizeH="0" baseline="0" noProof="0" dirty="0">
                          <a:ln>
                            <a:noFill/>
                          </a:ln>
                          <a:solidFill>
                            <a:prstClr val="black"/>
                          </a:solidFill>
                          <a:effectLst/>
                          <a:uLnTx/>
                          <a:uFillTx/>
                          <a:latin typeface="+mn-lt"/>
                          <a:ea typeface="+mn-ea"/>
                          <a:cs typeface="+mn-cs"/>
                        </a:rPr>
                        <a:t>No piensa votar por ninguna de las opciones (incluye “Ninguno”, “en blanco” o “nulo”)</a:t>
                      </a:r>
                      <a:endParaRPr kumimoji="0" lang="es-ES" sz="1200" b="0" i="0" u="none" strike="noStrike" kern="1200" cap="none" spc="0" normalizeH="0" baseline="0" noProof="0" dirty="0">
                        <a:ln>
                          <a:noFill/>
                        </a:ln>
                        <a:solidFill>
                          <a:prstClr val="black"/>
                        </a:solidFill>
                        <a:effectLst/>
                        <a:uLnTx/>
                        <a:uFillTx/>
                        <a:latin typeface="+mn-lt"/>
                        <a:ea typeface="+mn-ea"/>
                        <a:cs typeface="+mn-cs"/>
                      </a:endParaRPr>
                    </a:p>
                  </a:txBody>
                  <a:tcPr marL="44450" marR="4445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s-MX" sz="1600" b="1" i="0" kern="1200" dirty="0" smtClean="0">
                          <a:solidFill>
                            <a:schemeClr val="tx1"/>
                          </a:solidFill>
                          <a:latin typeface="+mn-lt"/>
                          <a:ea typeface="+mn-ea"/>
                          <a:cs typeface="+mn-cs"/>
                        </a:rPr>
                        <a:t>2.6%</a:t>
                      </a:r>
                      <a:endParaRPr kumimoji="0" lang="es-MX" sz="1600" b="1" i="0" kern="1200" dirty="0">
                        <a:solidFill>
                          <a:schemeClr val="tx1"/>
                        </a:solidFill>
                        <a:latin typeface="+mn-lt"/>
                        <a:ea typeface="+mn-ea"/>
                        <a:cs typeface="+mn-cs"/>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s-MX"/>
                    </a:p>
                  </a:txBody>
                  <a:tcPr/>
                </a:tc>
                <a:tc vMerge="1">
                  <a:txBody>
                    <a:bodyPr/>
                    <a:lstStyle/>
                    <a:p>
                      <a:endParaRPr lang="es-MX"/>
                    </a:p>
                  </a:txBody>
                  <a:tcPr/>
                </a:tc>
                <a:extLst>
                  <a:ext uri="{0D108BD9-81ED-4DB2-BD59-A6C34878D82A}">
                    <a16:rowId xmlns:a16="http://schemas.microsoft.com/office/drawing/2014/main" val="36698094"/>
                  </a:ext>
                </a:extLst>
              </a:tr>
              <a:tr h="725178">
                <a:tc gridSpan="4">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200" b="0" kern="1200" dirty="0">
                          <a:solidFill>
                            <a:schemeClr val="tx1"/>
                          </a:solidFill>
                          <a:latin typeface="+mn-lt"/>
                          <a:ea typeface="+mn-ea"/>
                          <a:cs typeface="+mn-cs"/>
                        </a:rPr>
                        <a:t>Las entrevistas son aplicadas por medio de dispositivos electrónicos, generándose una base de datos en formato SPSS; esa base pasa primero filtros de congruencia interna de cada registro para identificar atipicidades y posteriormente ajustes a sus factores de expansión por no-respuesta (a nivel sección), y </a:t>
                      </a:r>
                      <a:r>
                        <a:rPr kumimoji="0" lang="es-MX" sz="1200" b="0" kern="1200" dirty="0" err="1">
                          <a:solidFill>
                            <a:schemeClr val="tx1"/>
                          </a:solidFill>
                          <a:latin typeface="+mn-lt"/>
                          <a:ea typeface="+mn-ea"/>
                          <a:cs typeface="+mn-cs"/>
                        </a:rPr>
                        <a:t>postestratificación</a:t>
                      </a:r>
                      <a:r>
                        <a:rPr kumimoji="0" lang="es-MX" sz="1200" b="0" kern="1200" dirty="0">
                          <a:solidFill>
                            <a:schemeClr val="tx1"/>
                          </a:solidFill>
                          <a:latin typeface="+mn-lt"/>
                          <a:ea typeface="+mn-ea"/>
                          <a:cs typeface="+mn-cs"/>
                        </a:rPr>
                        <a:t> en 3 variables: Sexo, Edad y Escolaridad</a:t>
                      </a:r>
                      <a:endParaRPr kumimoji="0" lang="es-ES" sz="1200" b="0" kern="1200" dirty="0">
                        <a:solidFill>
                          <a:schemeClr val="tx1"/>
                        </a:solidFill>
                        <a:latin typeface="+mn-lt"/>
                        <a:ea typeface="+mn-ea"/>
                        <a:cs typeface="+mn-cs"/>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7"/>
                  </a:ext>
                </a:extLst>
              </a:tr>
              <a:tr h="749621">
                <a:tc gridSpan="4">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MX" sz="1200" b="0" kern="1200" dirty="0">
                          <a:solidFill>
                            <a:schemeClr val="tx1"/>
                          </a:solidFill>
                          <a:latin typeface="+mn-lt"/>
                          <a:ea typeface="+mn-ea"/>
                          <a:cs typeface="+mn-cs"/>
                        </a:rPr>
                        <a:t>Cuando se presentan intervalos de confianza se indica en el reporte el nivel de confianza del que se trata y en su cálculo se toma en consideración la varianza del estimador para la variable a la que se construye el intervalo.</a:t>
                      </a:r>
                      <a:endParaRPr kumimoji="0" lang="es-ES" sz="1200" b="0" kern="1200" dirty="0">
                        <a:solidFill>
                          <a:schemeClr val="tx1"/>
                        </a:solidFill>
                        <a:latin typeface="+mn-lt"/>
                        <a:ea typeface="+mn-ea"/>
                        <a:cs typeface="+mn-cs"/>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8"/>
                  </a:ext>
                </a:extLst>
              </a:tr>
              <a:tr h="652577">
                <a:tc gridSpan="4">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kumimoji="0" lang="es-ES_tradnl" sz="1200" b="0" kern="1200" dirty="0">
                          <a:solidFill>
                            <a:schemeClr val="tx1"/>
                          </a:solidFill>
                          <a:latin typeface="+mn-lt"/>
                          <a:ea typeface="+mn-ea"/>
                          <a:cs typeface="+mn-cs"/>
                        </a:rPr>
                        <a:t>El software utilizado para el procesamiento de la información es </a:t>
                      </a:r>
                      <a:r>
                        <a:rPr kumimoji="0" lang="es-MX" sz="1200" b="0" kern="1200" dirty="0" err="1">
                          <a:solidFill>
                            <a:schemeClr val="tx1"/>
                          </a:solidFill>
                          <a:latin typeface="+mn-lt"/>
                          <a:ea typeface="+mn-ea"/>
                          <a:cs typeface="+mn-cs"/>
                        </a:rPr>
                        <a:t>Statistical</a:t>
                      </a:r>
                      <a:r>
                        <a:rPr kumimoji="0" lang="es-MX" sz="1200" b="0" kern="1200" dirty="0">
                          <a:solidFill>
                            <a:schemeClr val="tx1"/>
                          </a:solidFill>
                          <a:latin typeface="+mn-lt"/>
                          <a:ea typeface="+mn-ea"/>
                          <a:cs typeface="+mn-cs"/>
                        </a:rPr>
                        <a:t> </a:t>
                      </a:r>
                      <a:r>
                        <a:rPr kumimoji="0" lang="es-MX" sz="1200" b="0" kern="1200" dirty="0" err="1">
                          <a:solidFill>
                            <a:schemeClr val="tx1"/>
                          </a:solidFill>
                          <a:latin typeface="+mn-lt"/>
                          <a:ea typeface="+mn-ea"/>
                          <a:cs typeface="+mn-cs"/>
                        </a:rPr>
                        <a:t>Package</a:t>
                      </a:r>
                      <a:r>
                        <a:rPr kumimoji="0" lang="es-MX" sz="1200" b="0" kern="1200" dirty="0">
                          <a:solidFill>
                            <a:schemeClr val="tx1"/>
                          </a:solidFill>
                          <a:latin typeface="+mn-lt"/>
                          <a:ea typeface="+mn-ea"/>
                          <a:cs typeface="+mn-cs"/>
                        </a:rPr>
                        <a:t> </a:t>
                      </a:r>
                      <a:r>
                        <a:rPr kumimoji="0" lang="es-MX" sz="1200" b="0" kern="1200" dirty="0" err="1">
                          <a:solidFill>
                            <a:schemeClr val="tx1"/>
                          </a:solidFill>
                          <a:latin typeface="+mn-lt"/>
                          <a:ea typeface="+mn-ea"/>
                          <a:cs typeface="+mn-cs"/>
                        </a:rPr>
                        <a:t>for</a:t>
                      </a:r>
                      <a:r>
                        <a:rPr kumimoji="0" lang="es-MX" sz="1200" b="0" kern="1200" dirty="0">
                          <a:solidFill>
                            <a:schemeClr val="tx1"/>
                          </a:solidFill>
                          <a:latin typeface="+mn-lt"/>
                          <a:ea typeface="+mn-ea"/>
                          <a:cs typeface="+mn-cs"/>
                        </a:rPr>
                        <a:t> </a:t>
                      </a:r>
                      <a:r>
                        <a:rPr kumimoji="0" lang="es-MX" sz="1200" b="0" kern="1200" dirty="0" err="1">
                          <a:solidFill>
                            <a:schemeClr val="tx1"/>
                          </a:solidFill>
                          <a:latin typeface="+mn-lt"/>
                          <a:ea typeface="+mn-ea"/>
                          <a:cs typeface="+mn-cs"/>
                        </a:rPr>
                        <a:t>the</a:t>
                      </a:r>
                      <a:r>
                        <a:rPr kumimoji="0" lang="es-MX" sz="1200" b="0" kern="1200" dirty="0">
                          <a:solidFill>
                            <a:schemeClr val="tx1"/>
                          </a:solidFill>
                          <a:latin typeface="+mn-lt"/>
                          <a:ea typeface="+mn-ea"/>
                          <a:cs typeface="+mn-cs"/>
                        </a:rPr>
                        <a:t> Social </a:t>
                      </a:r>
                      <a:r>
                        <a:rPr kumimoji="0" lang="es-MX" sz="1200" b="0" kern="1200" dirty="0" err="1">
                          <a:solidFill>
                            <a:schemeClr val="tx1"/>
                          </a:solidFill>
                          <a:latin typeface="+mn-lt"/>
                          <a:ea typeface="+mn-ea"/>
                          <a:cs typeface="+mn-cs"/>
                        </a:rPr>
                        <a:t>Sciences</a:t>
                      </a:r>
                      <a:r>
                        <a:rPr kumimoji="0" lang="es-MX" sz="1200" b="0" kern="1200" dirty="0">
                          <a:solidFill>
                            <a:schemeClr val="tx1"/>
                          </a:solidFill>
                          <a:latin typeface="+mn-lt"/>
                          <a:ea typeface="+mn-ea"/>
                          <a:cs typeface="+mn-cs"/>
                        </a:rPr>
                        <a:t> (</a:t>
                      </a:r>
                      <a:r>
                        <a:rPr kumimoji="0" lang="es-MX" sz="1200" b="0" kern="1200" dirty="0" err="1">
                          <a:solidFill>
                            <a:schemeClr val="tx1"/>
                          </a:solidFill>
                          <a:latin typeface="+mn-lt"/>
                          <a:ea typeface="+mn-ea"/>
                          <a:cs typeface="+mn-cs"/>
                        </a:rPr>
                        <a:t>SPSS</a:t>
                      </a:r>
                      <a:r>
                        <a:rPr kumimoji="0" lang="es-MX" sz="1200" b="0" kern="1200" dirty="0">
                          <a:solidFill>
                            <a:schemeClr val="tx1"/>
                          </a:solidFill>
                          <a:latin typeface="+mn-lt"/>
                          <a:ea typeface="+mn-ea"/>
                          <a:cs typeface="+mn-cs"/>
                        </a:rPr>
                        <a:t>).</a:t>
                      </a:r>
                      <a:endParaRPr kumimoji="0" lang="es-ES" sz="1200" b="0" kern="1200" dirty="0">
                        <a:solidFill>
                          <a:schemeClr val="tx1"/>
                        </a:solidFill>
                        <a:latin typeface="+mn-lt"/>
                        <a:ea typeface="+mn-ea"/>
                        <a:cs typeface="+mn-cs"/>
                      </a:endParaRPr>
                    </a:p>
                  </a:txBody>
                  <a:tcPr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s-MX"/>
                    </a:p>
                  </a:txBody>
                  <a:tcPr/>
                </a:tc>
                <a:tc hMerge="1">
                  <a:txBody>
                    <a:bodyPr/>
                    <a:lstStyle/>
                    <a:p>
                      <a:endParaRPr lang="es-MX"/>
                    </a:p>
                  </a:txBody>
                  <a:tcPr/>
                </a:tc>
                <a:tc hMerge="1">
                  <a:txBody>
                    <a:bodyPr/>
                    <a:lstStyle/>
                    <a:p>
                      <a:endParaRPr lang="es-MX"/>
                    </a:p>
                  </a:txBody>
                  <a:tcPr/>
                </a:tc>
                <a:extLst>
                  <a:ext uri="{0D108BD9-81ED-4DB2-BD59-A6C34878D82A}">
                    <a16:rowId xmlns:a16="http://schemas.microsoft.com/office/drawing/2014/main" val="10009"/>
                  </a:ext>
                </a:extLst>
              </a:tr>
            </a:tbl>
          </a:graphicData>
        </a:graphic>
      </p:graphicFrame>
      <p:grpSp>
        <p:nvGrpSpPr>
          <p:cNvPr id="3" name="57 Grupo">
            <a:extLst>
              <a:ext uri="{FF2B5EF4-FFF2-40B4-BE49-F238E27FC236}">
                <a16:creationId xmlns:a16="http://schemas.microsoft.com/office/drawing/2014/main" id="{6CA559C6-5498-1FF5-AF9C-F5FDE8FF8654}"/>
              </a:ext>
            </a:extLst>
          </p:cNvPr>
          <p:cNvGrpSpPr/>
          <p:nvPr/>
        </p:nvGrpSpPr>
        <p:grpSpPr>
          <a:xfrm>
            <a:off x="449124" y="1948200"/>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4" name="40 Datos">
              <a:extLst>
                <a:ext uri="{FF2B5EF4-FFF2-40B4-BE49-F238E27FC236}">
                  <a16:creationId xmlns:a16="http://schemas.microsoft.com/office/drawing/2014/main" id="{2AF57F8A-823B-0CBF-A4D3-69FD3152A212}"/>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 name="41 Rectángulo">
              <a:extLst>
                <a:ext uri="{FF2B5EF4-FFF2-40B4-BE49-F238E27FC236}">
                  <a16:creationId xmlns:a16="http://schemas.microsoft.com/office/drawing/2014/main" id="{BE1AA849-EC8E-C6FF-8BC4-B70372434DB1}"/>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nvGrpSpPr>
          <p:cNvPr id="40" name="57 Grupo">
            <a:extLst>
              <a:ext uri="{FF2B5EF4-FFF2-40B4-BE49-F238E27FC236}">
                <a16:creationId xmlns:a16="http://schemas.microsoft.com/office/drawing/2014/main" id="{B7E7C191-2A8D-C3A0-20EB-A7326CCCC318}"/>
              </a:ext>
            </a:extLst>
          </p:cNvPr>
          <p:cNvGrpSpPr/>
          <p:nvPr/>
        </p:nvGrpSpPr>
        <p:grpSpPr>
          <a:xfrm>
            <a:off x="421131" y="2545472"/>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41" name="57 Datos">
              <a:extLst>
                <a:ext uri="{FF2B5EF4-FFF2-40B4-BE49-F238E27FC236}">
                  <a16:creationId xmlns:a16="http://schemas.microsoft.com/office/drawing/2014/main" id="{4AA0CC12-036B-27B9-73C4-D649C1606E80}"/>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2" name="58 Rectángulo">
              <a:extLst>
                <a:ext uri="{FF2B5EF4-FFF2-40B4-BE49-F238E27FC236}">
                  <a16:creationId xmlns:a16="http://schemas.microsoft.com/office/drawing/2014/main" id="{7B4A261C-65F9-179F-9021-1F8CD71A5FFF}"/>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nvGrpSpPr>
          <p:cNvPr id="43" name="57 Grupo">
            <a:extLst>
              <a:ext uri="{FF2B5EF4-FFF2-40B4-BE49-F238E27FC236}">
                <a16:creationId xmlns:a16="http://schemas.microsoft.com/office/drawing/2014/main" id="{CE0E6BE9-88DB-FA73-7916-47C34B8EEA74}"/>
              </a:ext>
            </a:extLst>
          </p:cNvPr>
          <p:cNvGrpSpPr/>
          <p:nvPr/>
        </p:nvGrpSpPr>
        <p:grpSpPr>
          <a:xfrm>
            <a:off x="395778" y="3100328"/>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44" name="60 Datos">
              <a:extLst>
                <a:ext uri="{FF2B5EF4-FFF2-40B4-BE49-F238E27FC236}">
                  <a16:creationId xmlns:a16="http://schemas.microsoft.com/office/drawing/2014/main" id="{25F9BD68-F8A6-E49E-8C49-FD7A62F066F9}"/>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5" name="61 Rectángulo">
              <a:extLst>
                <a:ext uri="{FF2B5EF4-FFF2-40B4-BE49-F238E27FC236}">
                  <a16:creationId xmlns:a16="http://schemas.microsoft.com/office/drawing/2014/main" id="{E691E7BF-07AF-9189-80F2-99ACA056AB6F}"/>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grpSp>
        <p:nvGrpSpPr>
          <p:cNvPr id="46" name="57 Grupo">
            <a:extLst>
              <a:ext uri="{FF2B5EF4-FFF2-40B4-BE49-F238E27FC236}">
                <a16:creationId xmlns:a16="http://schemas.microsoft.com/office/drawing/2014/main" id="{81EC7F88-787D-4AED-6081-1C814401E692}"/>
              </a:ext>
            </a:extLst>
          </p:cNvPr>
          <p:cNvGrpSpPr/>
          <p:nvPr/>
        </p:nvGrpSpPr>
        <p:grpSpPr>
          <a:xfrm>
            <a:off x="467786" y="1264176"/>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47" name="63 Datos">
              <a:extLst>
                <a:ext uri="{FF2B5EF4-FFF2-40B4-BE49-F238E27FC236}">
                  <a16:creationId xmlns:a16="http://schemas.microsoft.com/office/drawing/2014/main" id="{80AAC303-A66D-3394-1402-38B13224E496}"/>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48" name="64 Rectángulo">
              <a:extLst>
                <a:ext uri="{FF2B5EF4-FFF2-40B4-BE49-F238E27FC236}">
                  <a16:creationId xmlns:a16="http://schemas.microsoft.com/office/drawing/2014/main" id="{3469007D-6625-24E4-FB9C-5E5A6D30A59F}"/>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49" name="65 CuadroTexto">
            <a:extLst>
              <a:ext uri="{FF2B5EF4-FFF2-40B4-BE49-F238E27FC236}">
                <a16:creationId xmlns:a16="http://schemas.microsoft.com/office/drawing/2014/main" id="{C9997046-0E56-2A1D-A165-005A2BDEB39B}"/>
              </a:ext>
            </a:extLst>
          </p:cNvPr>
          <p:cNvSpPr txBox="1"/>
          <p:nvPr/>
        </p:nvSpPr>
        <p:spPr>
          <a:xfrm>
            <a:off x="458213" y="1985524"/>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A considerar</a:t>
            </a:r>
          </a:p>
        </p:txBody>
      </p:sp>
      <p:sp>
        <p:nvSpPr>
          <p:cNvPr id="51" name="68 CuadroTexto">
            <a:extLst>
              <a:ext uri="{FF2B5EF4-FFF2-40B4-BE49-F238E27FC236}">
                <a16:creationId xmlns:a16="http://schemas.microsoft.com/office/drawing/2014/main" id="{047BFB90-BF7F-65A7-D2B9-61E0E3D861A3}"/>
              </a:ext>
            </a:extLst>
          </p:cNvPr>
          <p:cNvSpPr txBox="1"/>
          <p:nvPr/>
        </p:nvSpPr>
        <p:spPr>
          <a:xfrm>
            <a:off x="411558" y="2582796"/>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Método de recolección de la información</a:t>
            </a:r>
          </a:p>
        </p:txBody>
      </p:sp>
      <p:sp>
        <p:nvSpPr>
          <p:cNvPr id="52" name="69 CuadroTexto">
            <a:extLst>
              <a:ext uri="{FF2B5EF4-FFF2-40B4-BE49-F238E27FC236}">
                <a16:creationId xmlns:a16="http://schemas.microsoft.com/office/drawing/2014/main" id="{F2E53BE9-E72B-9B89-18E9-B9DD91FF6A72}"/>
              </a:ext>
            </a:extLst>
          </p:cNvPr>
          <p:cNvSpPr txBox="1"/>
          <p:nvPr/>
        </p:nvSpPr>
        <p:spPr>
          <a:xfrm>
            <a:off x="395536" y="3137652"/>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Preguntas electorales</a:t>
            </a:r>
          </a:p>
        </p:txBody>
      </p:sp>
      <p:sp>
        <p:nvSpPr>
          <p:cNvPr id="53" name="70 CuadroTexto">
            <a:extLst>
              <a:ext uri="{FF2B5EF4-FFF2-40B4-BE49-F238E27FC236}">
                <a16:creationId xmlns:a16="http://schemas.microsoft.com/office/drawing/2014/main" id="{221A1DD2-5DB0-AD2C-C5F3-44C1DD4A7B2E}"/>
              </a:ext>
            </a:extLst>
          </p:cNvPr>
          <p:cNvSpPr txBox="1"/>
          <p:nvPr/>
        </p:nvSpPr>
        <p:spPr>
          <a:xfrm>
            <a:off x="451282" y="1282838"/>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Calidad en la estimación general</a:t>
            </a:r>
          </a:p>
        </p:txBody>
      </p:sp>
      <p:grpSp>
        <p:nvGrpSpPr>
          <p:cNvPr id="54" name="57 Grupo">
            <a:extLst>
              <a:ext uri="{FF2B5EF4-FFF2-40B4-BE49-F238E27FC236}">
                <a16:creationId xmlns:a16="http://schemas.microsoft.com/office/drawing/2014/main" id="{915C4B9F-8F20-81D7-6C31-7EC848AF84C7}"/>
              </a:ext>
            </a:extLst>
          </p:cNvPr>
          <p:cNvGrpSpPr/>
          <p:nvPr/>
        </p:nvGrpSpPr>
        <p:grpSpPr>
          <a:xfrm>
            <a:off x="395778" y="4503648"/>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55" name="78 Datos">
              <a:extLst>
                <a:ext uri="{FF2B5EF4-FFF2-40B4-BE49-F238E27FC236}">
                  <a16:creationId xmlns:a16="http://schemas.microsoft.com/office/drawing/2014/main" id="{EECF3231-5CD7-A219-772D-0E3F969B1DE6}"/>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56" name="79 Rectángulo">
              <a:extLst>
                <a:ext uri="{FF2B5EF4-FFF2-40B4-BE49-F238E27FC236}">
                  <a16:creationId xmlns:a16="http://schemas.microsoft.com/office/drawing/2014/main" id="{EEA9102E-F238-B20C-DD60-55E4B80BA4CF}"/>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57" name="80 CuadroTexto">
            <a:extLst>
              <a:ext uri="{FF2B5EF4-FFF2-40B4-BE49-F238E27FC236}">
                <a16:creationId xmlns:a16="http://schemas.microsoft.com/office/drawing/2014/main" id="{CCA160D1-A6BF-4F36-DEDA-A7A7E6F5D584}"/>
              </a:ext>
            </a:extLst>
          </p:cNvPr>
          <p:cNvSpPr txBox="1"/>
          <p:nvPr/>
        </p:nvSpPr>
        <p:spPr>
          <a:xfrm>
            <a:off x="395536" y="4540972"/>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Forma de procesamiento</a:t>
            </a:r>
          </a:p>
        </p:txBody>
      </p:sp>
      <p:grpSp>
        <p:nvGrpSpPr>
          <p:cNvPr id="58" name="57 Grupo">
            <a:extLst>
              <a:ext uri="{FF2B5EF4-FFF2-40B4-BE49-F238E27FC236}">
                <a16:creationId xmlns:a16="http://schemas.microsoft.com/office/drawing/2014/main" id="{CAF6BFA8-00F1-A6AA-2E3C-67DF7454A919}"/>
              </a:ext>
            </a:extLst>
          </p:cNvPr>
          <p:cNvGrpSpPr/>
          <p:nvPr/>
        </p:nvGrpSpPr>
        <p:grpSpPr>
          <a:xfrm>
            <a:off x="395778" y="5262323"/>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59" name="82 Datos">
              <a:extLst>
                <a:ext uri="{FF2B5EF4-FFF2-40B4-BE49-F238E27FC236}">
                  <a16:creationId xmlns:a16="http://schemas.microsoft.com/office/drawing/2014/main" id="{6A1F5598-A1EF-0892-EC9B-67F2935EF9E0}"/>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0" name="83 Rectángulo">
              <a:extLst>
                <a:ext uri="{FF2B5EF4-FFF2-40B4-BE49-F238E27FC236}">
                  <a16:creationId xmlns:a16="http://schemas.microsoft.com/office/drawing/2014/main" id="{27D5FF0A-8693-659F-D261-93194465F387}"/>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1" name="84 CuadroTexto">
            <a:extLst>
              <a:ext uri="{FF2B5EF4-FFF2-40B4-BE49-F238E27FC236}">
                <a16:creationId xmlns:a16="http://schemas.microsoft.com/office/drawing/2014/main" id="{5469A7BF-F2FA-A2B1-8BDB-7031C69A5EEF}"/>
              </a:ext>
            </a:extLst>
          </p:cNvPr>
          <p:cNvSpPr txBox="1"/>
          <p:nvPr/>
        </p:nvSpPr>
        <p:spPr>
          <a:xfrm>
            <a:off x="405161" y="5318897"/>
            <a:ext cx="1656000" cy="396000"/>
          </a:xfrm>
          <a:prstGeom prst="rect">
            <a:avLst/>
          </a:prstGeom>
          <a:noFill/>
        </p:spPr>
        <p:txBody>
          <a:bodyPr wrap="square" rtlCol="0" anchor="ctr">
            <a:noAutofit/>
          </a:bodyPr>
          <a:lstStyle/>
          <a:p>
            <a:pPr>
              <a:lnSpc>
                <a:spcPts val="1100"/>
              </a:lnSpc>
            </a:pPr>
            <a:r>
              <a:rPr lang="es-MX" altLang="es-MX" sz="1100" dirty="0">
                <a:solidFill>
                  <a:schemeClr val="bg1"/>
                </a:solidFill>
                <a:latin typeface="Comic Sans MS" pitchFamily="66" charset="0"/>
                <a:cs typeface="JasmineUPC" pitchFamily="18" charset="-34"/>
              </a:rPr>
              <a:t>Estimadores e intervalos de confianza</a:t>
            </a:r>
          </a:p>
        </p:txBody>
      </p:sp>
      <p:grpSp>
        <p:nvGrpSpPr>
          <p:cNvPr id="62" name="57 Grupo">
            <a:extLst>
              <a:ext uri="{FF2B5EF4-FFF2-40B4-BE49-F238E27FC236}">
                <a16:creationId xmlns:a16="http://schemas.microsoft.com/office/drawing/2014/main" id="{A9CDAE1D-8095-AA80-50D0-70BE8DFE2647}"/>
              </a:ext>
            </a:extLst>
          </p:cNvPr>
          <p:cNvGrpSpPr/>
          <p:nvPr/>
        </p:nvGrpSpPr>
        <p:grpSpPr>
          <a:xfrm>
            <a:off x="386153" y="6049723"/>
            <a:ext cx="1611929" cy="468000"/>
            <a:chOff x="179512" y="2060848"/>
            <a:chExt cx="2088232" cy="432048"/>
          </a:xfrm>
          <a:solidFill>
            <a:srgbClr val="652B91"/>
          </a:solidFill>
          <a:effectLst>
            <a:outerShdw blurRad="50800" dist="38100" dir="2700000" algn="tl" rotWithShape="0">
              <a:prstClr val="black">
                <a:alpha val="40000"/>
              </a:prstClr>
            </a:outerShdw>
          </a:effectLst>
        </p:grpSpPr>
        <p:sp>
          <p:nvSpPr>
            <p:cNvPr id="63" name="87 Datos">
              <a:extLst>
                <a:ext uri="{FF2B5EF4-FFF2-40B4-BE49-F238E27FC236}">
                  <a16:creationId xmlns:a16="http://schemas.microsoft.com/office/drawing/2014/main" id="{65C0EAA1-AAD3-34C3-CA50-499590095D3B}"/>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64" name="88 Rectángulo">
              <a:extLst>
                <a:ext uri="{FF2B5EF4-FFF2-40B4-BE49-F238E27FC236}">
                  <a16:creationId xmlns:a16="http://schemas.microsoft.com/office/drawing/2014/main" id="{04A13501-0FB0-137A-7A4C-4702BDDA1A9B}"/>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65" name="89 CuadroTexto">
            <a:extLst>
              <a:ext uri="{FF2B5EF4-FFF2-40B4-BE49-F238E27FC236}">
                <a16:creationId xmlns:a16="http://schemas.microsoft.com/office/drawing/2014/main" id="{1D9F88E2-18D0-76BE-0CE7-34FBB7D385E0}"/>
              </a:ext>
            </a:extLst>
          </p:cNvPr>
          <p:cNvSpPr txBox="1"/>
          <p:nvPr/>
        </p:nvSpPr>
        <p:spPr>
          <a:xfrm>
            <a:off x="385911" y="6087047"/>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Software utilizado</a:t>
            </a:r>
          </a:p>
        </p:txBody>
      </p:sp>
      <p:sp>
        <p:nvSpPr>
          <p:cNvPr id="33" name="28 CuadroTexto">
            <a:extLst>
              <a:ext uri="{FF2B5EF4-FFF2-40B4-BE49-F238E27FC236}">
                <a16:creationId xmlns:a16="http://schemas.microsoft.com/office/drawing/2014/main" id="{81BC28A3-B2F1-4EE9-A501-BDBBE9045986}"/>
              </a:ext>
            </a:extLst>
          </p:cNvPr>
          <p:cNvSpPr txBox="1"/>
          <p:nvPr/>
        </p:nvSpPr>
        <p:spPr>
          <a:xfrm>
            <a:off x="551384" y="472194"/>
            <a:ext cx="5328592" cy="612008"/>
          </a:xfrm>
          <a:prstGeom prst="rect">
            <a:avLst/>
          </a:prstGeom>
          <a:noFill/>
        </p:spPr>
        <p:txBody>
          <a:bodyPr wrap="square" rtlCol="0" anchor="ctr">
            <a:noAutofit/>
          </a:bodyPr>
          <a:lstStyle/>
          <a:p>
            <a:pPr algn="ctr"/>
            <a:r>
              <a:rPr lang="es-MX" altLang="es-MX" sz="3200" b="1" i="1" dirty="0">
                <a:solidFill>
                  <a:schemeClr val="bg1"/>
                </a:solidFill>
                <a:latin typeface="Bodoni MT Condensed" panose="02070606080606020203" pitchFamily="18" charset="0"/>
              </a:rPr>
              <a:t>Metodología del estudio</a:t>
            </a:r>
          </a:p>
        </p:txBody>
      </p:sp>
      <p:grpSp>
        <p:nvGrpSpPr>
          <p:cNvPr id="34" name="57 Grupo">
            <a:extLst>
              <a:ext uri="{FF2B5EF4-FFF2-40B4-BE49-F238E27FC236}">
                <a16:creationId xmlns:a16="http://schemas.microsoft.com/office/drawing/2014/main" id="{CE0E6BE9-88DB-FA73-7916-47C34B8EEA74}"/>
              </a:ext>
            </a:extLst>
          </p:cNvPr>
          <p:cNvGrpSpPr/>
          <p:nvPr/>
        </p:nvGrpSpPr>
        <p:grpSpPr>
          <a:xfrm>
            <a:off x="377130" y="3681079"/>
            <a:ext cx="1611929" cy="567167"/>
            <a:chOff x="179512" y="2060848"/>
            <a:chExt cx="2088232" cy="432048"/>
          </a:xfrm>
          <a:solidFill>
            <a:srgbClr val="652B91"/>
          </a:solidFill>
          <a:effectLst>
            <a:outerShdw blurRad="50800" dist="38100" dir="2700000" algn="tl" rotWithShape="0">
              <a:prstClr val="black">
                <a:alpha val="40000"/>
              </a:prstClr>
            </a:outerShdw>
          </a:effectLst>
        </p:grpSpPr>
        <p:sp>
          <p:nvSpPr>
            <p:cNvPr id="35" name="60 Datos">
              <a:extLst>
                <a:ext uri="{FF2B5EF4-FFF2-40B4-BE49-F238E27FC236}">
                  <a16:creationId xmlns:a16="http://schemas.microsoft.com/office/drawing/2014/main" id="{25F9BD68-F8A6-E49E-8C49-FD7A62F066F9}"/>
                </a:ext>
              </a:extLst>
            </p:cNvPr>
            <p:cNvSpPr/>
            <p:nvPr/>
          </p:nvSpPr>
          <p:spPr>
            <a:xfrm>
              <a:off x="1259632" y="2060848"/>
              <a:ext cx="1008112" cy="432048"/>
            </a:xfrm>
            <a:prstGeom prst="flowChartInputOutpu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36" name="61 Rectángulo">
              <a:extLst>
                <a:ext uri="{FF2B5EF4-FFF2-40B4-BE49-F238E27FC236}">
                  <a16:creationId xmlns:a16="http://schemas.microsoft.com/office/drawing/2014/main" id="{E691E7BF-07AF-9189-80F2-99ACA056AB6F}"/>
                </a:ext>
              </a:extLst>
            </p:cNvPr>
            <p:cNvSpPr/>
            <p:nvPr/>
          </p:nvSpPr>
          <p:spPr>
            <a:xfrm>
              <a:off x="179512" y="2060848"/>
              <a:ext cx="1476000" cy="4320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grpSp>
      <p:sp>
        <p:nvSpPr>
          <p:cNvPr id="37" name="69 CuadroTexto">
            <a:extLst>
              <a:ext uri="{FF2B5EF4-FFF2-40B4-BE49-F238E27FC236}">
                <a16:creationId xmlns:a16="http://schemas.microsoft.com/office/drawing/2014/main" id="{F2E53BE9-E72B-9B89-18E9-B9DD91FF6A72}"/>
              </a:ext>
            </a:extLst>
          </p:cNvPr>
          <p:cNvSpPr txBox="1"/>
          <p:nvPr/>
        </p:nvSpPr>
        <p:spPr>
          <a:xfrm>
            <a:off x="351707" y="3758944"/>
            <a:ext cx="1656000" cy="396000"/>
          </a:xfrm>
          <a:prstGeom prst="rect">
            <a:avLst/>
          </a:prstGeom>
          <a:noFill/>
        </p:spPr>
        <p:txBody>
          <a:bodyPr wrap="square" rtlCol="0" anchor="ctr">
            <a:noAutofit/>
          </a:bodyPr>
          <a:lstStyle/>
          <a:p>
            <a:r>
              <a:rPr lang="es-MX" altLang="es-MX" sz="1100" dirty="0">
                <a:solidFill>
                  <a:schemeClr val="bg1"/>
                </a:solidFill>
                <a:latin typeface="Comic Sans MS" pitchFamily="66" charset="0"/>
                <a:cs typeface="JasmineUPC" pitchFamily="18" charset="-34"/>
              </a:rPr>
              <a:t>Frecuencia de no respuesta a pregunta electoral</a:t>
            </a:r>
          </a:p>
        </p:txBody>
      </p:sp>
      <p:pic>
        <p:nvPicPr>
          <p:cNvPr id="39" name="Imagen 38"/>
          <p:cNvPicPr>
            <a:picLocks noChangeAspect="1"/>
          </p:cNvPicPr>
          <p:nvPr/>
        </p:nvPicPr>
        <p:blipFill>
          <a:blip r:embed="rId3"/>
          <a:stretch>
            <a:fillRect/>
          </a:stretch>
        </p:blipFill>
        <p:spPr>
          <a:xfrm>
            <a:off x="10097144" y="77138"/>
            <a:ext cx="2021573" cy="1391531"/>
          </a:xfrm>
          <a:prstGeom prst="rect">
            <a:avLst/>
          </a:prstGeom>
        </p:spPr>
      </p:pic>
    </p:spTree>
    <p:extLst>
      <p:ext uri="{BB962C8B-B14F-4D97-AF65-F5344CB8AC3E}">
        <p14:creationId xmlns:p14="http://schemas.microsoft.com/office/powerpoint/2010/main" val="1325505298"/>
      </p:ext>
    </p:extLst>
  </p:cSld>
  <p:clrMapOvr>
    <a:masterClrMapping/>
  </p:clrMapOvr>
  <p:transition>
    <p:fade/>
  </p:transition>
</p:sld>
</file>

<file path=ppt/theme/theme1.xml><?xml version="1.0" encoding="utf-8"?>
<a:theme xmlns:a="http://schemas.openxmlformats.org/drawingml/2006/main" name="Contemporary photo albu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1550</Words>
  <Application>Microsoft Office PowerPoint</Application>
  <PresentationFormat>Panorámica</PresentationFormat>
  <Paragraphs>188</Paragraphs>
  <Slides>10</Slides>
  <Notes>9</Notes>
  <HiddenSlides>0</HiddenSlides>
  <MMClips>0</MMClips>
  <ScaleCrop>false</ScaleCrop>
  <HeadingPairs>
    <vt:vector size="6" baseType="variant">
      <vt:variant>
        <vt:lpstr>Fuentes usadas</vt:lpstr>
      </vt:variant>
      <vt:variant>
        <vt:i4>18</vt:i4>
      </vt:variant>
      <vt:variant>
        <vt:lpstr>Tema</vt:lpstr>
      </vt:variant>
      <vt:variant>
        <vt:i4>1</vt:i4>
      </vt:variant>
      <vt:variant>
        <vt:lpstr>Títulos de diapositiva</vt:lpstr>
      </vt:variant>
      <vt:variant>
        <vt:i4>10</vt:i4>
      </vt:variant>
    </vt:vector>
  </HeadingPairs>
  <TitlesOfParts>
    <vt:vector size="29" baseType="lpstr">
      <vt:lpstr>宋体</vt:lpstr>
      <vt:lpstr>宋体</vt:lpstr>
      <vt:lpstr>Agency FB</vt:lpstr>
      <vt:lpstr>Aptos Black</vt:lpstr>
      <vt:lpstr>Arial</vt:lpstr>
      <vt:lpstr>Arial Black</vt:lpstr>
      <vt:lpstr>Arial Narrow</vt:lpstr>
      <vt:lpstr>Arial Nova Cond Light</vt:lpstr>
      <vt:lpstr>Bodoni MT Condensed</vt:lpstr>
      <vt:lpstr>Calibri</vt:lpstr>
      <vt:lpstr>Comic Sans MS</vt:lpstr>
      <vt:lpstr>Franklin Gothic Heavy</vt:lpstr>
      <vt:lpstr>Impact</vt:lpstr>
      <vt:lpstr>JasmineUPC</vt:lpstr>
      <vt:lpstr>Myriad Pro</vt:lpstr>
      <vt:lpstr>Rockwell</vt:lpstr>
      <vt:lpstr>Times New Roman</vt:lpstr>
      <vt:lpstr>Trebuchet MS</vt:lpstr>
      <vt:lpstr>Contemporary photo album</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2008-10-28T20:41:05Z</dcterms:created>
  <dcterms:modified xsi:type="dcterms:W3CDTF">2024-04-18T02:45:12Z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3082</vt:i4>
  </property>
  <property fmtid="{D5CDD505-2E9C-101B-9397-08002B2CF9AE}" pid="3" name="_Version">
    <vt:lpwstr>12.0.4518</vt:lpwstr>
  </property>
  <property fmtid="{D5CDD505-2E9C-101B-9397-08002B2CF9AE}" pid="4" name="_TemplateID">
    <vt:lpwstr>TC101769253082</vt:lpwstr>
  </property>
</Properties>
</file>